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4002" r:id="rId2"/>
    <p:sldMasterId id="2147484014" r:id="rId3"/>
  </p:sldMasterIdLst>
  <p:notesMasterIdLst>
    <p:notesMasterId r:id="rId74"/>
  </p:notesMasterIdLst>
  <p:sldIdLst>
    <p:sldId id="256" r:id="rId4"/>
    <p:sldId id="263" r:id="rId5"/>
    <p:sldId id="264" r:id="rId6"/>
    <p:sldId id="334" r:id="rId7"/>
    <p:sldId id="335" r:id="rId8"/>
    <p:sldId id="415" r:id="rId9"/>
    <p:sldId id="368" r:id="rId10"/>
    <p:sldId id="369" r:id="rId11"/>
    <p:sldId id="370" r:id="rId12"/>
    <p:sldId id="371" r:id="rId13"/>
    <p:sldId id="337" r:id="rId14"/>
    <p:sldId id="338" r:id="rId15"/>
    <p:sldId id="339" r:id="rId16"/>
    <p:sldId id="372" r:id="rId17"/>
    <p:sldId id="340" r:id="rId18"/>
    <p:sldId id="399" r:id="rId19"/>
    <p:sldId id="400" r:id="rId20"/>
    <p:sldId id="401" r:id="rId21"/>
    <p:sldId id="402" r:id="rId22"/>
    <p:sldId id="403" r:id="rId23"/>
    <p:sldId id="404" r:id="rId24"/>
    <p:sldId id="405" r:id="rId25"/>
    <p:sldId id="406" r:id="rId26"/>
    <p:sldId id="407" r:id="rId27"/>
    <p:sldId id="422" r:id="rId28"/>
    <p:sldId id="423" r:id="rId29"/>
    <p:sldId id="425" r:id="rId30"/>
    <p:sldId id="424" r:id="rId31"/>
    <p:sldId id="427" r:id="rId32"/>
    <p:sldId id="428" r:id="rId33"/>
    <p:sldId id="429" r:id="rId34"/>
    <p:sldId id="433" r:id="rId35"/>
    <p:sldId id="434" r:id="rId36"/>
    <p:sldId id="435" r:id="rId37"/>
    <p:sldId id="436" r:id="rId38"/>
    <p:sldId id="437" r:id="rId39"/>
    <p:sldId id="438" r:id="rId40"/>
    <p:sldId id="439" r:id="rId41"/>
    <p:sldId id="430" r:id="rId42"/>
    <p:sldId id="432" r:id="rId43"/>
    <p:sldId id="413" r:id="rId44"/>
    <p:sldId id="354" r:id="rId45"/>
    <p:sldId id="440" r:id="rId46"/>
    <p:sldId id="441" r:id="rId47"/>
    <p:sldId id="442" r:id="rId48"/>
    <p:sldId id="443" r:id="rId49"/>
    <p:sldId id="355" r:id="rId50"/>
    <p:sldId id="416" r:id="rId51"/>
    <p:sldId id="417" r:id="rId52"/>
    <p:sldId id="418" r:id="rId53"/>
    <p:sldId id="419" r:id="rId54"/>
    <p:sldId id="420" r:id="rId55"/>
    <p:sldId id="421" r:id="rId56"/>
    <p:sldId id="329" r:id="rId57"/>
    <p:sldId id="313" r:id="rId58"/>
    <p:sldId id="444" r:id="rId59"/>
    <p:sldId id="331" r:id="rId60"/>
    <p:sldId id="332" r:id="rId61"/>
    <p:sldId id="333" r:id="rId62"/>
    <p:sldId id="363" r:id="rId63"/>
    <p:sldId id="364" r:id="rId64"/>
    <p:sldId id="367" r:id="rId65"/>
    <p:sldId id="373" r:id="rId66"/>
    <p:sldId id="374" r:id="rId67"/>
    <p:sldId id="375" r:id="rId68"/>
    <p:sldId id="393" r:id="rId69"/>
    <p:sldId id="394" r:id="rId70"/>
    <p:sldId id="396" r:id="rId71"/>
    <p:sldId id="397" r:id="rId72"/>
    <p:sldId id="39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5" autoAdjust="0"/>
    <p:restoredTop sz="94374" autoAdjust="0"/>
  </p:normalViewPr>
  <p:slideViewPr>
    <p:cSldViewPr snapToGrid="0">
      <p:cViewPr varScale="1">
        <p:scale>
          <a:sx n="130" d="100"/>
          <a:sy n="130" d="100"/>
        </p:scale>
        <p:origin x="1744"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FE80F-B011-4E51-A0DF-E6F04418288C}"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2B69A-A8B2-44A1-8C18-5C22AE5C30B1}" type="slidenum">
              <a:rPr lang="en-US" smtClean="0"/>
              <a:t>‹#›</a:t>
            </a:fld>
            <a:endParaRPr lang="en-US"/>
          </a:p>
        </p:txBody>
      </p:sp>
    </p:spTree>
    <p:extLst>
      <p:ext uri="{BB962C8B-B14F-4D97-AF65-F5344CB8AC3E}">
        <p14:creationId xmlns:p14="http://schemas.microsoft.com/office/powerpoint/2010/main" val="414511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4</a:t>
            </a:fld>
            <a:endParaRPr lang="en-US" dirty="0"/>
          </a:p>
        </p:txBody>
      </p:sp>
    </p:spTree>
    <p:extLst>
      <p:ext uri="{BB962C8B-B14F-4D97-AF65-F5344CB8AC3E}">
        <p14:creationId xmlns:p14="http://schemas.microsoft.com/office/powerpoint/2010/main" val="498421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baseline="0" dirty="0"/>
              <a:t> for social networks &amp; CS projects</a:t>
            </a:r>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47</a:t>
            </a:fld>
            <a:endParaRPr lang="en-US" dirty="0"/>
          </a:p>
        </p:txBody>
      </p:sp>
    </p:spTree>
    <p:extLst>
      <p:ext uri="{BB962C8B-B14F-4D97-AF65-F5344CB8AC3E}">
        <p14:creationId xmlns:p14="http://schemas.microsoft.com/office/powerpoint/2010/main" val="55411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60</a:t>
            </a:fld>
            <a:endParaRPr lang="en-US" dirty="0"/>
          </a:p>
        </p:txBody>
      </p:sp>
    </p:spTree>
    <p:extLst>
      <p:ext uri="{BB962C8B-B14F-4D97-AF65-F5344CB8AC3E}">
        <p14:creationId xmlns:p14="http://schemas.microsoft.com/office/powerpoint/2010/main" val="67943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Dental clinic</a:t>
            </a:r>
            <a:r>
              <a:rPr lang="en-US" baseline="0" dirty="0"/>
              <a:t> example – xml as a solution – nosql as solution</a:t>
            </a:r>
          </a:p>
          <a:p>
            <a:endParaRPr lang="en-US" baseline="0" dirty="0"/>
          </a:p>
          <a:p>
            <a:r>
              <a:rPr lang="en-US" baseline="0" dirty="0"/>
              <a:t>Facebook query example : show me a female &lt; 30 who is intested in y music living in z </a:t>
            </a:r>
          </a:p>
          <a:p>
            <a:endParaRPr lang="en-US" baseline="0" dirty="0"/>
          </a:p>
          <a:p>
            <a:r>
              <a:rPr lang="en-US" baseline="0" dirty="0"/>
              <a:t>Most of projects have some custom tables</a:t>
            </a:r>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62</a:t>
            </a:fld>
            <a:endParaRPr lang="en-US" dirty="0"/>
          </a:p>
        </p:txBody>
      </p:sp>
    </p:spTree>
    <p:extLst>
      <p:ext uri="{BB962C8B-B14F-4D97-AF65-F5344CB8AC3E}">
        <p14:creationId xmlns:p14="http://schemas.microsoft.com/office/powerpoint/2010/main" val="33132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altLang="en-US" sz="2200">
                <a:latin typeface="Lucida Grande" charset="0"/>
                <a:ea typeface="Lucida Grande" charset="0"/>
                <a:cs typeface="Lucida Grande" charset="0"/>
                <a:sym typeface="Lucida Grande" charset="0"/>
              </a:rPr>
              <a:t>Why you should thing a NoSQL solution for your next project?</a:t>
            </a:r>
          </a:p>
          <a:p>
            <a:r>
              <a:rPr lang="en-US" altLang="en-US" sz="2200">
                <a:latin typeface="Lucida Grande" charset="0"/>
                <a:ea typeface="Lucida Grande" charset="0"/>
                <a:cs typeface="Lucida Grande" charset="0"/>
                <a:sym typeface="Lucida Grande" charset="0"/>
              </a:rPr>
              <a:t>Being schema-free is a HUGE help for many problems. And it almost always makes the life of developer much more pleasant.</a:t>
            </a:r>
          </a:p>
          <a:p>
            <a:r>
              <a:rPr lang="en-US" altLang="en-US" sz="2200">
                <a:latin typeface="Lucida Grande" charset="0"/>
                <a:ea typeface="Lucida Grande" charset="0"/>
                <a:cs typeface="Lucida Grande" charset="0"/>
                <a:sym typeface="Lucida Grande" charset="0"/>
              </a:rPr>
              <a:t>If you need to store massive amount of data, or know you need to scale easily, NoSQL might be for you.</a:t>
            </a:r>
          </a:p>
          <a:p>
            <a:r>
              <a:rPr lang="en-US" altLang="en-US" sz="2200">
                <a:latin typeface="Lucida Grande" charset="0"/>
                <a:ea typeface="Lucida Grande" charset="0"/>
                <a:cs typeface="Lucida Grande" charset="0"/>
                <a:sym typeface="Lucida Grande" charset="0"/>
              </a:rPr>
              <a:t>I could also claim that some services are perhaps easier to implement with a NoSQL solution that with a relational database.</a:t>
            </a:r>
          </a:p>
          <a:p>
            <a:r>
              <a:rPr lang="en-US" altLang="en-US" sz="2200">
                <a:latin typeface="Lucida Grande" charset="0"/>
                <a:ea typeface="Lucida Grande" charset="0"/>
                <a:cs typeface="Lucida Grande" charset="0"/>
                <a:sym typeface="Lucida Grande" charset="0"/>
              </a:rPr>
              <a:t>And this very true for many simple Web 2.0 services.</a:t>
            </a:r>
          </a:p>
        </p:txBody>
      </p:sp>
    </p:spTree>
    <p:extLst>
      <p:ext uri="{BB962C8B-B14F-4D97-AF65-F5344CB8AC3E}">
        <p14:creationId xmlns:p14="http://schemas.microsoft.com/office/powerpoint/2010/main" val="1829731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altLang="en-US" sz="2200">
                <a:latin typeface="Lucida Grande" charset="0"/>
                <a:ea typeface="Lucida Grande" charset="0"/>
                <a:cs typeface="Lucida Grande" charset="0"/>
                <a:sym typeface="Lucida Grande" charset="0"/>
              </a:rPr>
              <a:t>Then, why NoSQL is not always the best choice.</a:t>
            </a:r>
          </a:p>
          <a:p>
            <a:r>
              <a:rPr lang="en-US" altLang="en-US" sz="2200">
                <a:latin typeface="Lucida Grande" charset="0"/>
                <a:ea typeface="Lucida Grande" charset="0"/>
                <a:cs typeface="Lucida Grande" charset="0"/>
                <a:sym typeface="Lucida Grande" charset="0"/>
              </a:rPr>
              <a:t>First, relational databases have been around for many decades, and they are mature. The developer tools are mature.</a:t>
            </a:r>
          </a:p>
          <a:p>
            <a:r>
              <a:rPr lang="en-US" altLang="en-US" sz="2200">
                <a:latin typeface="Lucida Grande" charset="0"/>
                <a:ea typeface="Lucida Grande" charset="0"/>
                <a:cs typeface="Lucida Grande" charset="0"/>
                <a:sym typeface="Lucida Grande" charset="0"/>
              </a:rPr>
              <a:t>NoSQL solutions, on the other hand, are often new projects with great ideas and even greater promises, but only “alpha” quality.</a:t>
            </a:r>
          </a:p>
          <a:p>
            <a:r>
              <a:rPr lang="en-US" altLang="en-US" sz="2200">
                <a:latin typeface="Lucida Grande" charset="0"/>
                <a:ea typeface="Lucida Grande" charset="0"/>
                <a:cs typeface="Lucida Grande" charset="0"/>
                <a:sym typeface="Lucida Grande" charset="0"/>
              </a:rPr>
              <a:t>If you need strong data consistency, or if you need uncompromised support for transactions, use a relational database.</a:t>
            </a:r>
          </a:p>
          <a:p>
            <a:r>
              <a:rPr lang="en-US" altLang="en-US" sz="2200">
                <a:latin typeface="Lucida Grande" charset="0"/>
                <a:ea typeface="Lucida Grande" charset="0"/>
                <a:cs typeface="Lucida Grande" charset="0"/>
                <a:sym typeface="Lucida Grande" charset="0"/>
              </a:rPr>
              <a:t>And the last point. We often tend to think of scalability issues too early. It might not be a bad choice to write an application with the tools you know best, and when the time hits, and you need to scale, then think if a NoSQL solution could solve some of your scalability issues.</a:t>
            </a:r>
          </a:p>
        </p:txBody>
      </p:sp>
    </p:spTree>
    <p:extLst>
      <p:ext uri="{BB962C8B-B14F-4D97-AF65-F5344CB8AC3E}">
        <p14:creationId xmlns:p14="http://schemas.microsoft.com/office/powerpoint/2010/main" val="113729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altLang="en-US" sz="2200">
                <a:latin typeface="Lucida Grande" charset="0"/>
                <a:ea typeface="Lucida Grande" charset="0"/>
                <a:cs typeface="Lucida Grande" charset="0"/>
                <a:sym typeface="Lucida Grande" charset="0"/>
              </a:rPr>
              <a:t>This is my last slide.</a:t>
            </a:r>
          </a:p>
          <a:p>
            <a:r>
              <a:rPr lang="en-US" altLang="en-US" sz="2200">
                <a:latin typeface="Lucida Grande" charset="0"/>
                <a:ea typeface="Lucida Grande" charset="0"/>
                <a:cs typeface="Lucida Grande" charset="0"/>
                <a:sym typeface="Lucida Grande" charset="0"/>
              </a:rPr>
              <a:t>If you want to compare relational databases with NoSQL databases, these could be the main points.</a:t>
            </a:r>
          </a:p>
          <a:p>
            <a:r>
              <a:rPr lang="en-US" altLang="en-US" sz="2200">
                <a:latin typeface="Lucida Grande" charset="0"/>
                <a:ea typeface="Lucida Grande" charset="0"/>
                <a:cs typeface="Lucida Grande" charset="0"/>
                <a:sym typeface="Lucida Grande" charset="0"/>
              </a:rPr>
              <a:t>We talked about consistency. In relational model, with ACID operation, it is very strong.</a:t>
            </a:r>
          </a:p>
          <a:p>
            <a:r>
              <a:rPr lang="en-US" altLang="en-US" sz="2200">
                <a:latin typeface="Lucida Grande" charset="0"/>
                <a:ea typeface="Lucida Grande" charset="0"/>
                <a:cs typeface="Lucida Grande" charset="0"/>
                <a:sym typeface="Lucida Grande" charset="0"/>
              </a:rPr>
              <a:t>Relational databases support rather big datasets, but some NoSQL give you almost unlimited scalability in terms of data size.</a:t>
            </a:r>
          </a:p>
          <a:p>
            <a:r>
              <a:rPr lang="en-US" altLang="en-US" sz="2200">
                <a:latin typeface="Lucida Grande" charset="0"/>
                <a:ea typeface="Lucida Grande" charset="0"/>
                <a:cs typeface="Lucida Grande" charset="0"/>
                <a:sym typeface="Lucida Grande" charset="0"/>
              </a:rPr>
              <a:t>Scaling can mean many things, but you could safely say that NoSQL solutions usually scale up much better than relational databases do.</a:t>
            </a:r>
          </a:p>
          <a:p>
            <a:r>
              <a:rPr lang="en-US" altLang="en-US" sz="2200">
                <a:latin typeface="Lucida Grande" charset="0"/>
                <a:ea typeface="Lucida Grande" charset="0"/>
                <a:cs typeface="Lucida Grande" charset="0"/>
                <a:sym typeface="Lucida Grande" charset="0"/>
              </a:rPr>
              <a:t>SQL is wonderful query language and NoSQL solutions often do not support any kind of query language. If they do, the languages are likely not as expressive as SQL is. On the other hand, Map-Reduce can solve some problems very efficiently.</a:t>
            </a:r>
          </a:p>
          <a:p>
            <a:r>
              <a:rPr lang="en-US" altLang="en-US" sz="2200">
                <a:latin typeface="Lucida Grande" charset="0"/>
                <a:ea typeface="Lucida Grande" charset="0"/>
                <a:cs typeface="Lucida Grande" charset="0"/>
                <a:sym typeface="Lucida Grande" charset="0"/>
              </a:rPr>
              <a:t>And in theory at least, high availability is also easier achieved with many NoSQL solutions.</a:t>
            </a:r>
          </a:p>
          <a:p>
            <a:r>
              <a:rPr lang="en-US" altLang="en-US" sz="2200">
                <a:latin typeface="Lucida Grande" charset="0"/>
                <a:ea typeface="Lucida Grande" charset="0"/>
                <a:cs typeface="Lucida Grande" charset="0"/>
                <a:sym typeface="Lucida Grande" charset="0"/>
              </a:rPr>
              <a:t>And remember, NoSQL solutions are very different from each other. And this slide perhaps simplifies things too much. But it is still a very good slide to finish this presentation.</a:t>
            </a:r>
          </a:p>
          <a:p>
            <a:r>
              <a:rPr lang="en-US" altLang="en-US" sz="2200">
                <a:latin typeface="Lucida Grande" charset="0"/>
                <a:ea typeface="Lucida Grande" charset="0"/>
                <a:cs typeface="Lucida Grande" charset="0"/>
                <a:sym typeface="Lucida Grande" charset="0"/>
              </a:rPr>
              <a:t>Thank you!</a:t>
            </a:r>
          </a:p>
        </p:txBody>
      </p:sp>
    </p:spTree>
    <p:extLst>
      <p:ext uri="{BB962C8B-B14F-4D97-AF65-F5344CB8AC3E}">
        <p14:creationId xmlns:p14="http://schemas.microsoft.com/office/powerpoint/2010/main" val="991420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a:t>
            </a:r>
            <a:r>
              <a:rPr lang="en-US" baseline="0" dirty="0"/>
              <a:t> acid transactions in graph databases</a:t>
            </a:r>
          </a:p>
          <a:p>
            <a:endParaRPr lang="en-US" baseline="0" dirty="0"/>
          </a:p>
          <a:p>
            <a:r>
              <a:rPr lang="en-US" baseline="0" dirty="0"/>
              <a:t>We have atomicity in an aggregate (a document in MongoDB)</a:t>
            </a:r>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17</a:t>
            </a:fld>
            <a:endParaRPr lang="en-US" dirty="0"/>
          </a:p>
        </p:txBody>
      </p:sp>
    </p:spTree>
    <p:extLst>
      <p:ext uri="{BB962C8B-B14F-4D97-AF65-F5344CB8AC3E}">
        <p14:creationId xmlns:p14="http://schemas.microsoft.com/office/powerpoint/2010/main" val="98301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18</a:t>
            </a:fld>
            <a:endParaRPr lang="en-US" dirty="0"/>
          </a:p>
        </p:txBody>
      </p:sp>
    </p:spTree>
    <p:extLst>
      <p:ext uri="{BB962C8B-B14F-4D97-AF65-F5344CB8AC3E}">
        <p14:creationId xmlns:p14="http://schemas.microsoft.com/office/powerpoint/2010/main" val="173628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26</a:t>
            </a:fld>
            <a:endParaRPr lang="en-US" dirty="0"/>
          </a:p>
        </p:txBody>
      </p:sp>
    </p:spTree>
    <p:extLst>
      <p:ext uri="{BB962C8B-B14F-4D97-AF65-F5344CB8AC3E}">
        <p14:creationId xmlns:p14="http://schemas.microsoft.com/office/powerpoint/2010/main" val="1642962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27</a:t>
            </a:fld>
            <a:endParaRPr lang="en-US" dirty="0"/>
          </a:p>
        </p:txBody>
      </p:sp>
    </p:spTree>
    <p:extLst>
      <p:ext uri="{BB962C8B-B14F-4D97-AF65-F5344CB8AC3E}">
        <p14:creationId xmlns:p14="http://schemas.microsoft.com/office/powerpoint/2010/main" val="622280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Mongodb</a:t>
            </a:r>
            <a:r>
              <a:rPr lang="en-US" baseline="0" dirty="0"/>
              <a:t> has auto sharding, map/reduce module </a:t>
            </a:r>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33</a:t>
            </a:fld>
            <a:endParaRPr lang="en-US" dirty="0"/>
          </a:p>
        </p:txBody>
      </p:sp>
    </p:spTree>
    <p:extLst>
      <p:ext uri="{BB962C8B-B14F-4D97-AF65-F5344CB8AC3E}">
        <p14:creationId xmlns:p14="http://schemas.microsoft.com/office/powerpoint/2010/main" val="1461238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34</a:t>
            </a:fld>
            <a:endParaRPr lang="en-US" dirty="0"/>
          </a:p>
        </p:txBody>
      </p:sp>
    </p:spTree>
    <p:extLst>
      <p:ext uri="{BB962C8B-B14F-4D97-AF65-F5344CB8AC3E}">
        <p14:creationId xmlns:p14="http://schemas.microsoft.com/office/powerpoint/2010/main" val="1229573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B8CB8-3AA9-4E6C-987D-6F0230CCFB82}" type="slidenum">
              <a:rPr lang="en-US" smtClean="0"/>
              <a:t>38</a:t>
            </a:fld>
            <a:endParaRPr lang="en-US" dirty="0"/>
          </a:p>
        </p:txBody>
      </p:sp>
    </p:spTree>
    <p:extLst>
      <p:ext uri="{BB962C8B-B14F-4D97-AF65-F5344CB8AC3E}">
        <p14:creationId xmlns:p14="http://schemas.microsoft.com/office/powerpoint/2010/main" val="197843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is using +6000</a:t>
            </a:r>
            <a:r>
              <a:rPr lang="en-US" baseline="0" dirty="0"/>
              <a:t> cassandra dbs. </a:t>
            </a:r>
          </a:p>
          <a:p>
            <a:endParaRPr lang="en-US" baseline="0" dirty="0"/>
          </a:p>
          <a:p>
            <a:r>
              <a:rPr lang="en-US" baseline="0" dirty="0"/>
              <a:t>Have you seen the same with oracle or db2 (RDMS are suitable to upscaling)</a:t>
            </a:r>
          </a:p>
          <a:p>
            <a:endParaRPr lang="en-US" baseline="0" dirty="0"/>
          </a:p>
          <a:p>
            <a:r>
              <a:rPr lang="en-US" baseline="0" dirty="0"/>
              <a:t>That’s how google extend its clusters everyday.</a:t>
            </a:r>
          </a:p>
        </p:txBody>
      </p:sp>
      <p:sp>
        <p:nvSpPr>
          <p:cNvPr id="4" name="Slide Number Placeholder 3"/>
          <p:cNvSpPr>
            <a:spLocks noGrp="1"/>
          </p:cNvSpPr>
          <p:nvPr>
            <p:ph type="sldNum" sz="quarter" idx="10"/>
          </p:nvPr>
        </p:nvSpPr>
        <p:spPr/>
        <p:txBody>
          <a:bodyPr/>
          <a:lstStyle/>
          <a:p>
            <a:fld id="{11AB8CB8-3AA9-4E6C-987D-6F0230CCFB82}" type="slidenum">
              <a:rPr lang="en-US" smtClean="0"/>
              <a:t>42</a:t>
            </a:fld>
            <a:endParaRPr lang="en-US" dirty="0"/>
          </a:p>
        </p:txBody>
      </p:sp>
    </p:spTree>
    <p:extLst>
      <p:ext uri="{BB962C8B-B14F-4D97-AF65-F5344CB8AC3E}">
        <p14:creationId xmlns:p14="http://schemas.microsoft.com/office/powerpoint/2010/main" val="187019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3955535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3374429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821234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01721017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3917532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9346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28278156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914488-6817-4656-B1B2-4DAFD82FF30A}" type="datetimeFigureOut">
              <a:rPr lang="en-US" smtClean="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A3E41A-8A37-4408-AA78-0692DEDD21F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0888500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0914488-6817-4656-B1B2-4DAFD82FF30A}"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3E41A-8A37-4408-AA78-0692DEDD21F2}"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53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14488-6817-4656-B1B2-4DAFD82FF30A}" type="datetimeFigureOut">
              <a:rPr lang="en-US" smtClean="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226422265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388824869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3210190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219430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26252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2080547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77870072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6506348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025331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3403252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14488-6817-4656-B1B2-4DAFD82FF30A}" type="datetimeFigureOut">
              <a:rPr lang="en-US" smtClean="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89050336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914488-6817-4656-B1B2-4DAFD82FF30A}"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669531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14488-6817-4656-B1B2-4DAFD82FF30A}" type="datetimeFigureOut">
              <a:rPr lang="en-US" smtClean="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79969812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0436905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5737407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452289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332847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21235073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1A3E41A-8A37-4408-AA78-0692DEDD21F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7436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2098217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914488-6817-4656-B1B2-4DAFD82FF30A}"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912924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0914488-6817-4656-B1B2-4DAFD82FF30A}"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9050655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6021821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0914488-6817-4656-B1B2-4DAFD82FF30A}" type="datetimeFigureOut">
              <a:rPr lang="en-US" smtClean="0"/>
              <a:t>11/20/25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57851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106063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914488-6817-4656-B1B2-4DAFD82FF30A}" type="datetimeFigureOut">
              <a:rPr lang="en-US" smtClean="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A3E41A-8A37-4408-AA78-0692DEDD21F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309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0914488-6817-4656-B1B2-4DAFD82FF30A}"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A3E41A-8A37-4408-AA78-0692DEDD21F2}"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82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14488-6817-4656-B1B2-4DAFD82FF30A}" type="datetimeFigureOut">
              <a:rPr lang="en-US" smtClean="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370662059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200149210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914488-6817-4656-B1B2-4DAFD82FF30A}"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A3E41A-8A37-4408-AA78-0692DEDD21F2}" type="slidenum">
              <a:rPr lang="en-US" smtClean="0"/>
              <a:t>‹#›</a:t>
            </a:fld>
            <a:endParaRPr lang="en-US"/>
          </a:p>
        </p:txBody>
      </p:sp>
    </p:spTree>
    <p:extLst>
      <p:ext uri="{BB962C8B-B14F-4D97-AF65-F5344CB8AC3E}">
        <p14:creationId xmlns:p14="http://schemas.microsoft.com/office/powerpoint/2010/main" val="2837562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0914488-6817-4656-B1B2-4DAFD82FF30A}" type="datetimeFigureOut">
              <a:rPr lang="en-US" smtClean="0"/>
              <a:t>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1A3E41A-8A37-4408-AA78-0692DEDD21F2}" type="slidenum">
              <a:rPr lang="en-US" smtClean="0"/>
              <a:t>‹#›</a:t>
            </a:fld>
            <a:endParaRPr lang="en-US"/>
          </a:p>
        </p:txBody>
      </p:sp>
    </p:spTree>
    <p:extLst>
      <p:ext uri="{BB962C8B-B14F-4D97-AF65-F5344CB8AC3E}">
        <p14:creationId xmlns:p14="http://schemas.microsoft.com/office/powerpoint/2010/main" val="15244692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0914488-6817-4656-B1B2-4DAFD82FF30A}" type="datetimeFigureOut">
              <a:rPr lang="en-US" smtClean="0"/>
              <a:t>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1A3E41A-8A37-4408-AA78-0692DEDD21F2}" type="slidenum">
              <a:rPr lang="en-US" smtClean="0"/>
              <a:t>‹#›</a:t>
            </a:fld>
            <a:endParaRPr lang="en-US"/>
          </a:p>
        </p:txBody>
      </p:sp>
    </p:spTree>
    <p:extLst>
      <p:ext uri="{BB962C8B-B14F-4D97-AF65-F5344CB8AC3E}">
        <p14:creationId xmlns:p14="http://schemas.microsoft.com/office/powerpoint/2010/main" val="3065085805"/>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914488-6817-4656-B1B2-4DAFD82FF30A}" type="datetimeFigureOut">
              <a:rPr lang="en-US" smtClean="0"/>
              <a:t>11/20/25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1A3E41A-8A37-4408-AA78-0692DEDD21F2}" type="slidenum">
              <a:rPr lang="en-US" smtClean="0"/>
              <a:t>‹#›</a:t>
            </a:fld>
            <a:endParaRPr lang="en-US"/>
          </a:p>
        </p:txBody>
      </p:sp>
    </p:spTree>
    <p:extLst>
      <p:ext uri="{BB962C8B-B14F-4D97-AF65-F5344CB8AC3E}">
        <p14:creationId xmlns:p14="http://schemas.microsoft.com/office/powerpoint/2010/main" val="34221267"/>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38.JP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51.jpg"/></Relationships>
</file>

<file path=ppt/slides/_rels/slide4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NoSQL</a:t>
            </a:r>
            <a:endParaRPr lang="en-US" dirty="0">
              <a:solidFill>
                <a:schemeClr val="accent2"/>
              </a:solidFill>
            </a:endParaRPr>
          </a:p>
        </p:txBody>
      </p:sp>
    </p:spTree>
    <p:extLst>
      <p:ext uri="{BB962C8B-B14F-4D97-AF65-F5344CB8AC3E}">
        <p14:creationId xmlns:p14="http://schemas.microsoft.com/office/powerpoint/2010/main" val="70271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Suddenly NOSQL NOW?</a:t>
            </a:r>
          </a:p>
        </p:txBody>
      </p:sp>
      <p:sp>
        <p:nvSpPr>
          <p:cNvPr id="3" name="Content Placeholder 2"/>
          <p:cNvSpPr>
            <a:spLocks noGrp="1"/>
          </p:cNvSpPr>
          <p:nvPr>
            <p:ph idx="1"/>
          </p:nvPr>
        </p:nvSpPr>
        <p:spPr/>
        <p:txBody>
          <a:bodyPr/>
          <a:lstStyle/>
          <a:p>
            <a:r>
              <a:rPr lang="en-US" dirty="0"/>
              <a:t>Let us answer that using four trends</a:t>
            </a:r>
          </a:p>
          <a:p>
            <a:pPr lvl="1"/>
            <a:r>
              <a:rPr lang="en-US" dirty="0"/>
              <a:t>Data Size </a:t>
            </a:r>
          </a:p>
          <a:p>
            <a:pPr lvl="1"/>
            <a:r>
              <a:rPr lang="en-US" dirty="0"/>
              <a:t>Connectedness</a:t>
            </a:r>
          </a:p>
          <a:p>
            <a:pPr lvl="1"/>
            <a:r>
              <a:rPr lang="en-US" dirty="0"/>
              <a:t>Semi-structure </a:t>
            </a:r>
          </a:p>
          <a:p>
            <a:pPr lvl="1"/>
            <a:r>
              <a:rPr lang="en-US" dirty="0"/>
              <a:t>Architecture</a:t>
            </a:r>
          </a:p>
        </p:txBody>
      </p:sp>
    </p:spTree>
    <p:extLst>
      <p:ext uri="{BB962C8B-B14F-4D97-AF65-F5344CB8AC3E}">
        <p14:creationId xmlns:p14="http://schemas.microsoft.com/office/powerpoint/2010/main" val="242398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Rise of Big data</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2459" y="1733105"/>
            <a:ext cx="6948578" cy="4379296"/>
          </a:xfrm>
        </p:spPr>
      </p:pic>
      <p:sp>
        <p:nvSpPr>
          <p:cNvPr id="4" name="Slide Number Placeholder 3"/>
          <p:cNvSpPr>
            <a:spLocks noGrp="1"/>
          </p:cNvSpPr>
          <p:nvPr>
            <p:ph type="sldNum" sz="quarter" idx="12"/>
          </p:nvPr>
        </p:nvSpPr>
        <p:spPr/>
        <p:txBody>
          <a:bodyPr/>
          <a:lstStyle/>
          <a:p>
            <a:fld id="{D9C8D775-F4DC-4206-9BCB-7FD370A7AFA1}" type="slidenum">
              <a:rPr lang="en-US" smtClean="0"/>
              <a:t>11</a:t>
            </a:fld>
            <a:endParaRPr lang="en-US" dirty="0"/>
          </a:p>
        </p:txBody>
      </p:sp>
      <p:sp>
        <p:nvSpPr>
          <p:cNvPr id="9" name="Content Placeholder 2"/>
          <p:cNvSpPr txBox="1">
            <a:spLocks/>
          </p:cNvSpPr>
          <p:nvPr/>
        </p:nvSpPr>
        <p:spPr>
          <a:xfrm>
            <a:off x="646111" y="21418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r>
              <a:rPr lang="en-US" dirty="0"/>
              <a:t>Three V(s) of Bigdata:</a:t>
            </a:r>
          </a:p>
          <a:p>
            <a:pPr>
              <a:buClr>
                <a:schemeClr val="accent1"/>
              </a:buClr>
            </a:pPr>
            <a:r>
              <a:rPr lang="en-US" dirty="0"/>
              <a:t>Volume</a:t>
            </a:r>
          </a:p>
          <a:p>
            <a:pPr>
              <a:buClr>
                <a:schemeClr val="accent1"/>
              </a:buClr>
            </a:pPr>
            <a:r>
              <a:rPr lang="en-US" dirty="0"/>
              <a:t>Velocity </a:t>
            </a:r>
          </a:p>
          <a:p>
            <a:pPr>
              <a:buClr>
                <a:schemeClr val="accent1"/>
              </a:buClr>
            </a:pPr>
            <a:r>
              <a:rPr lang="en-US" dirty="0"/>
              <a:t>Variety </a:t>
            </a:r>
          </a:p>
        </p:txBody>
      </p:sp>
    </p:spTree>
    <p:extLst>
      <p:ext uri="{BB962C8B-B14F-4D97-AF65-F5344CB8AC3E}">
        <p14:creationId xmlns:p14="http://schemas.microsoft.com/office/powerpoint/2010/main" val="335551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Rise of Big data</a:t>
            </a:r>
          </a:p>
        </p:txBody>
      </p:sp>
      <p:pic>
        <p:nvPicPr>
          <p:cNvPr id="4" name="Content Placeholder 3"/>
          <p:cNvPicPr>
            <a:picLocks noGrp="1" noChangeAspect="1"/>
          </p:cNvPicPr>
          <p:nvPr>
            <p:ph idx="1"/>
          </p:nvPr>
        </p:nvPicPr>
        <p:blipFill>
          <a:blip r:embed="rId2"/>
          <a:stretch>
            <a:fillRect/>
          </a:stretch>
        </p:blipFill>
        <p:spPr>
          <a:xfrm>
            <a:off x="3066436" y="2193925"/>
            <a:ext cx="6059128" cy="4024313"/>
          </a:xfrm>
          <a:prstGeom prst="rect">
            <a:avLst/>
          </a:prstGeom>
        </p:spPr>
      </p:pic>
      <p:sp>
        <p:nvSpPr>
          <p:cNvPr id="5" name="Slide Number Placeholder 4"/>
          <p:cNvSpPr>
            <a:spLocks noGrp="1"/>
          </p:cNvSpPr>
          <p:nvPr>
            <p:ph type="sldNum" sz="quarter" idx="12"/>
          </p:nvPr>
        </p:nvSpPr>
        <p:spPr/>
        <p:txBody>
          <a:bodyPr/>
          <a:lstStyle/>
          <a:p>
            <a:fld id="{D9C8D775-F4DC-4206-9BCB-7FD370A7AFA1}" type="slidenum">
              <a:rPr lang="en-US" smtClean="0"/>
              <a:t>12</a:t>
            </a:fld>
            <a:endParaRPr lang="en-US" dirty="0"/>
          </a:p>
        </p:txBody>
      </p:sp>
    </p:spTree>
    <p:extLst>
      <p:ext uri="{BB962C8B-B14F-4D97-AF65-F5344CB8AC3E}">
        <p14:creationId xmlns:p14="http://schemas.microsoft.com/office/powerpoint/2010/main" val="32405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Rise of Big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7254" y="2358894"/>
            <a:ext cx="6118480" cy="4195762"/>
          </a:xfrm>
        </p:spPr>
      </p:pic>
      <p:sp>
        <p:nvSpPr>
          <p:cNvPr id="6" name="Slide Number Placeholder 5"/>
          <p:cNvSpPr>
            <a:spLocks noGrp="1"/>
          </p:cNvSpPr>
          <p:nvPr>
            <p:ph type="sldNum" sz="quarter" idx="12"/>
          </p:nvPr>
        </p:nvSpPr>
        <p:spPr/>
        <p:txBody>
          <a:bodyPr/>
          <a:lstStyle/>
          <a:p>
            <a:fld id="{D9C8D775-F4DC-4206-9BCB-7FD370A7AFA1}" type="slidenum">
              <a:rPr lang="en-US" smtClean="0"/>
              <a:t>13</a:t>
            </a:fld>
            <a:endParaRPr lang="en-US" dirty="0"/>
          </a:p>
        </p:txBody>
      </p:sp>
      <p:sp>
        <p:nvSpPr>
          <p:cNvPr id="5" name="Content Placeholder 2"/>
          <p:cNvSpPr txBox="1">
            <a:spLocks/>
          </p:cNvSpPr>
          <p:nvPr/>
        </p:nvSpPr>
        <p:spPr>
          <a:xfrm>
            <a:off x="529502" y="2275223"/>
            <a:ext cx="4941889"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1"/>
              </a:buClr>
            </a:pPr>
            <a:r>
              <a:rPr lang="en-US" dirty="0"/>
              <a:t>Walmart: 1 million transactions per hour</a:t>
            </a:r>
          </a:p>
          <a:p>
            <a:pPr>
              <a:buClr>
                <a:schemeClr val="accent1"/>
              </a:buClr>
            </a:pPr>
            <a:r>
              <a:rPr lang="en-US" dirty="0"/>
              <a:t>Facebook: 300 million photos</a:t>
            </a:r>
          </a:p>
          <a:p>
            <a:pPr>
              <a:buClr>
                <a:schemeClr val="accent1"/>
              </a:buClr>
            </a:pPr>
            <a:r>
              <a:rPr lang="en-US" dirty="0"/>
              <a:t>People are talking about petabytes today </a:t>
            </a:r>
          </a:p>
        </p:txBody>
      </p:sp>
    </p:spTree>
    <p:extLst>
      <p:ext uri="{BB962C8B-B14F-4D97-AF65-F5344CB8AC3E}">
        <p14:creationId xmlns:p14="http://schemas.microsoft.com/office/powerpoint/2010/main" val="35590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59431" y="952547"/>
            <a:ext cx="8955903" cy="5265692"/>
          </a:xfrm>
          <a:prstGeom prst="rect">
            <a:avLst/>
          </a:prstGeom>
        </p:spPr>
      </p:pic>
    </p:spTree>
    <p:extLst>
      <p:ext uri="{BB962C8B-B14F-4D97-AF65-F5344CB8AC3E}">
        <p14:creationId xmlns:p14="http://schemas.microsoft.com/office/powerpoint/2010/main" val="1576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solidFill>
                  <a:srgbClr val="FF0000"/>
                </a:solidFill>
              </a:rPr>
              <a:t>NoSQL why, what and when?</a:t>
            </a:r>
            <a:br>
              <a:rPr lang="en-US" sz="4000" b="1" dirty="0">
                <a:solidFill>
                  <a:srgbClr val="FF0000"/>
                </a:solidFill>
              </a:rPr>
            </a:br>
            <a:br>
              <a:rPr lang="en-US" sz="3800" dirty="0"/>
            </a:br>
            <a:endParaRPr lang="en-US" sz="3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49193" y="2537068"/>
            <a:ext cx="2647950" cy="2438400"/>
          </a:xfrm>
        </p:spPr>
      </p:pic>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15</a:t>
            </a:fld>
            <a:endParaRPr lang="en-US" dirty="0"/>
          </a:p>
        </p:txBody>
      </p:sp>
      <p:sp>
        <p:nvSpPr>
          <p:cNvPr id="6" name="Content Placeholder 2"/>
          <p:cNvSpPr txBox="1">
            <a:spLocks/>
          </p:cNvSpPr>
          <p:nvPr/>
        </p:nvSpPr>
        <p:spPr>
          <a:xfrm>
            <a:off x="646111" y="21418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1"/>
              </a:buClr>
            </a:pPr>
            <a:r>
              <a:rPr lang="en-US" dirty="0"/>
              <a:t>Google &amp; Amazon bulit their own databases (Big table &amp; Dynamo)</a:t>
            </a:r>
          </a:p>
          <a:p>
            <a:pPr>
              <a:buClr>
                <a:schemeClr val="accent1"/>
              </a:buClr>
            </a:pPr>
            <a:r>
              <a:rPr lang="en-US" dirty="0"/>
              <a:t>Facebook invented Cassandra and is using thousands of them </a:t>
            </a:r>
          </a:p>
          <a:p>
            <a:pPr>
              <a:buClr>
                <a:schemeClr val="accent1"/>
              </a:buClr>
            </a:pPr>
            <a:r>
              <a:rPr lang="en-US" dirty="0"/>
              <a:t>The name doesn’t indicate its characteristics</a:t>
            </a:r>
          </a:p>
          <a:p>
            <a:pPr>
              <a:buClr>
                <a:schemeClr val="accent1"/>
              </a:buClr>
            </a:pPr>
            <a:r>
              <a:rPr lang="en-US" dirty="0"/>
              <a:t>There is no strict defenition for NoSQL databases</a:t>
            </a:r>
          </a:p>
          <a:p>
            <a:pPr>
              <a:buClr>
                <a:schemeClr val="accent1"/>
              </a:buClr>
            </a:pPr>
            <a:r>
              <a:rPr lang="en-US" dirty="0"/>
              <a:t>There are more </a:t>
            </a:r>
            <a:r>
              <a:rPr lang="en-US"/>
              <a:t>than 230 </a:t>
            </a:r>
            <a:r>
              <a:rPr lang="en-US" dirty="0"/>
              <a:t>NoSQL databases (nosql-database.org)</a:t>
            </a:r>
          </a:p>
        </p:txBody>
      </p:sp>
    </p:spTree>
    <p:extLst>
      <p:ext uri="{BB962C8B-B14F-4D97-AF65-F5344CB8AC3E}">
        <p14:creationId xmlns:p14="http://schemas.microsoft.com/office/powerpoint/2010/main" val="4534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Characteristics of </a:t>
            </a:r>
            <a:r>
              <a:rPr lang="en-US" sz="3800" dirty="0"/>
              <a:t>NoSQL databases </a:t>
            </a:r>
            <a:br>
              <a:rPr lang="en-US" sz="3800" dirty="0"/>
            </a:br>
            <a:endParaRPr lang="en-US" sz="3800" dirty="0"/>
          </a:p>
        </p:txBody>
      </p:sp>
      <p:sp>
        <p:nvSpPr>
          <p:cNvPr id="4" name="Slide Number Placeholder 3"/>
          <p:cNvSpPr>
            <a:spLocks noGrp="1"/>
          </p:cNvSpPr>
          <p:nvPr>
            <p:ph type="sldNum" sz="quarter" idx="12"/>
          </p:nvPr>
        </p:nvSpPr>
        <p:spPr/>
        <p:txBody>
          <a:bodyPr/>
          <a:lstStyle/>
          <a:p>
            <a:fld id="{D9C8D775-F4DC-4206-9BCB-7FD370A7AFA1}" type="slidenum">
              <a:rPr lang="en-US" smtClean="0"/>
              <a:t>16</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1"/>
              </a:buClr>
            </a:pPr>
            <a:r>
              <a:rPr lang="en-US" dirty="0"/>
              <a:t>Non relational</a:t>
            </a:r>
          </a:p>
          <a:p>
            <a:pPr>
              <a:buClr>
                <a:schemeClr val="accent1"/>
              </a:buClr>
            </a:pPr>
            <a:r>
              <a:rPr lang="en-US" dirty="0"/>
              <a:t>Cluster friendly</a:t>
            </a:r>
          </a:p>
          <a:p>
            <a:pPr>
              <a:buClr>
                <a:schemeClr val="accent1"/>
              </a:buClr>
            </a:pPr>
            <a:r>
              <a:rPr lang="en-US" dirty="0"/>
              <a:t>Schema-less</a:t>
            </a:r>
          </a:p>
          <a:p>
            <a:pPr>
              <a:buClr>
                <a:schemeClr val="accent1"/>
              </a:buClr>
            </a:pPr>
            <a:r>
              <a:rPr lang="en-US" dirty="0"/>
              <a:t>21 century web</a:t>
            </a:r>
          </a:p>
          <a:p>
            <a:pPr>
              <a:buClr>
                <a:schemeClr val="accent1"/>
              </a:buClr>
            </a:pPr>
            <a:r>
              <a:rPr lang="en-US" dirty="0"/>
              <a:t>Open-source</a:t>
            </a:r>
          </a:p>
          <a:p>
            <a:pPr marL="0" indent="0">
              <a:buClr>
                <a:schemeClr val="accent1"/>
              </a:buClr>
              <a:buNone/>
            </a:pPr>
            <a:r>
              <a:rPr lang="en-US"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117" y="2052918"/>
            <a:ext cx="5079365" cy="3911111"/>
          </a:xfrm>
          <a:prstGeom prst="rect">
            <a:avLst/>
          </a:prstGeom>
        </p:spPr>
      </p:pic>
    </p:spTree>
    <p:extLst>
      <p:ext uri="{BB962C8B-B14F-4D97-AF65-F5344CB8AC3E}">
        <p14:creationId xmlns:p14="http://schemas.microsoft.com/office/powerpoint/2010/main" val="51666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arn(inVertic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arn(inVertic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arn(inVertical)">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Characteristics of </a:t>
            </a:r>
            <a:r>
              <a:rPr lang="en-US" sz="3800" dirty="0"/>
              <a:t>NoSQL databases </a:t>
            </a:r>
            <a:br>
              <a:rPr lang="en-US" sz="3800" dirty="0"/>
            </a:br>
            <a:endParaRPr lang="en-US" sz="3800" dirty="0"/>
          </a:p>
        </p:txBody>
      </p:sp>
      <p:sp>
        <p:nvSpPr>
          <p:cNvPr id="4" name="Slide Number Placeholder 3"/>
          <p:cNvSpPr>
            <a:spLocks noGrp="1"/>
          </p:cNvSpPr>
          <p:nvPr>
            <p:ph type="sldNum" sz="quarter" idx="12"/>
          </p:nvPr>
        </p:nvSpPr>
        <p:spPr/>
        <p:txBody>
          <a:bodyPr/>
          <a:lstStyle/>
          <a:p>
            <a:fld id="{D9C8D775-F4DC-4206-9BCB-7FD370A7AFA1}" type="slidenum">
              <a:rPr lang="en-US" smtClean="0"/>
              <a:t>17</a:t>
            </a:fld>
            <a:endParaRPr lang="en-US" dirty="0"/>
          </a:p>
        </p:txBody>
      </p:sp>
      <p:sp>
        <p:nvSpPr>
          <p:cNvPr id="6" name="Content Placeholder 2"/>
          <p:cNvSpPr txBox="1">
            <a:spLocks/>
          </p:cNvSpPr>
          <p:nvPr/>
        </p:nvSpPr>
        <p:spPr>
          <a:xfrm>
            <a:off x="646111" y="1697037"/>
            <a:ext cx="4891089" cy="50720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r>
              <a:rPr lang="en-US" dirty="0"/>
              <a:t>NoSQL avoids:</a:t>
            </a:r>
          </a:p>
          <a:p>
            <a:pPr>
              <a:buClr>
                <a:schemeClr val="accent1"/>
              </a:buClr>
            </a:pPr>
            <a:r>
              <a:rPr lang="en-US" dirty="0"/>
              <a:t>Overhead of ACID transactions</a:t>
            </a:r>
          </a:p>
          <a:p>
            <a:pPr>
              <a:buClr>
                <a:schemeClr val="accent1"/>
              </a:buClr>
            </a:pPr>
            <a:r>
              <a:rPr lang="en-US" dirty="0"/>
              <a:t>Complexity of SQL query</a:t>
            </a:r>
          </a:p>
          <a:p>
            <a:pPr>
              <a:buClr>
                <a:schemeClr val="accent1"/>
              </a:buClr>
            </a:pPr>
            <a:r>
              <a:rPr lang="en-US" dirty="0"/>
              <a:t>Burden of up-front schema design</a:t>
            </a:r>
          </a:p>
          <a:p>
            <a:pPr>
              <a:buClr>
                <a:schemeClr val="accent1"/>
              </a:buClr>
            </a:pPr>
            <a:endParaRPr lang="en-US" dirty="0"/>
          </a:p>
          <a:p>
            <a:pPr marL="0" indent="0">
              <a:buClr>
                <a:schemeClr val="accent1"/>
              </a:buClr>
              <a:buNone/>
            </a:pPr>
            <a:r>
              <a:rPr lang="en-US" dirty="0"/>
              <a:t>Provides:</a:t>
            </a:r>
          </a:p>
          <a:p>
            <a:pPr>
              <a:buClr>
                <a:schemeClr val="accent1"/>
              </a:buClr>
            </a:pPr>
            <a:r>
              <a:rPr lang="en-US" dirty="0"/>
              <a:t>Easy and frequent changes to DB</a:t>
            </a:r>
          </a:p>
          <a:p>
            <a:pPr>
              <a:buClr>
                <a:schemeClr val="accent1"/>
              </a:buClr>
            </a:pPr>
            <a:r>
              <a:rPr lang="en-US" dirty="0"/>
              <a:t>Horizontal scaling (scaling out)</a:t>
            </a:r>
          </a:p>
          <a:p>
            <a:pPr>
              <a:buClr>
                <a:schemeClr val="accent1"/>
              </a:buClr>
            </a:pPr>
            <a:r>
              <a:rPr lang="en-US" dirty="0"/>
              <a:t>Solution to Impedance mismatch</a:t>
            </a:r>
          </a:p>
          <a:p>
            <a:pPr>
              <a:buClr>
                <a:schemeClr val="accent1"/>
              </a:buClr>
            </a:pPr>
            <a:r>
              <a:rPr lang="en-US" dirty="0"/>
              <a:t>Fast development</a:t>
            </a:r>
          </a:p>
          <a:p>
            <a:pPr>
              <a:buClr>
                <a:schemeClr val="accent1"/>
              </a:buCl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117" y="2052918"/>
            <a:ext cx="5079365" cy="3911111"/>
          </a:xfrm>
          <a:prstGeom prst="rect">
            <a:avLst/>
          </a:prstGeom>
        </p:spPr>
      </p:pic>
    </p:spTree>
    <p:extLst>
      <p:ext uri="{BB962C8B-B14F-4D97-AF65-F5344CB8AC3E}">
        <p14:creationId xmlns:p14="http://schemas.microsoft.com/office/powerpoint/2010/main" val="54056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318" y="231089"/>
            <a:ext cx="9720072" cy="1499616"/>
          </a:xfrm>
        </p:spPr>
        <p:txBody>
          <a:bodyPr/>
          <a:lstStyle/>
          <a:p>
            <a:r>
              <a:rPr lang="en-US" sz="3600" dirty="0"/>
              <a:t>NoSQL is getting more &amp; more popular</a:t>
            </a:r>
          </a:p>
        </p:txBody>
      </p:sp>
      <p:sp>
        <p:nvSpPr>
          <p:cNvPr id="14" name="Slide Number Placeholder 13"/>
          <p:cNvSpPr>
            <a:spLocks noGrp="1"/>
          </p:cNvSpPr>
          <p:nvPr>
            <p:ph type="sldNum" sz="quarter" idx="12"/>
          </p:nvPr>
        </p:nvSpPr>
        <p:spPr/>
        <p:txBody>
          <a:bodyPr/>
          <a:lstStyle/>
          <a:p>
            <a:fld id="{D9C8D775-F4DC-4206-9BCB-7FD370A7AFA1}"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20" y="2606398"/>
            <a:ext cx="2530539" cy="6104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9875" y="1774077"/>
            <a:ext cx="2384665" cy="87416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928" y="3563463"/>
            <a:ext cx="1585374" cy="158537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8218" y="1978860"/>
            <a:ext cx="2628043" cy="99090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4058" y="1552956"/>
            <a:ext cx="2035913" cy="69454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6174" y="4744218"/>
            <a:ext cx="1277125" cy="127712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4741" y="5509649"/>
            <a:ext cx="3644760" cy="641587"/>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91951" y="3594150"/>
            <a:ext cx="1524000" cy="1524000"/>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92817" y="3015897"/>
            <a:ext cx="2011424" cy="1130165"/>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72982" y="5148837"/>
            <a:ext cx="1438275" cy="1438275"/>
          </a:xfrm>
          <a:prstGeom prst="rect">
            <a:avLst/>
          </a:prstGeom>
        </p:spPr>
      </p:pic>
    </p:spTree>
    <p:extLst>
      <p:ext uri="{BB962C8B-B14F-4D97-AF65-F5344CB8AC3E}">
        <p14:creationId xmlns:p14="http://schemas.microsoft.com/office/powerpoint/2010/main" val="209460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a schema-less datamodel?</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9201" y="2084075"/>
            <a:ext cx="5903265" cy="3866356"/>
          </a:xfrm>
        </p:spPr>
      </p:pic>
      <p:sp>
        <p:nvSpPr>
          <p:cNvPr id="4" name="Slide Number Placeholder 3"/>
          <p:cNvSpPr>
            <a:spLocks noGrp="1"/>
          </p:cNvSpPr>
          <p:nvPr>
            <p:ph type="sldNum" sz="quarter" idx="12"/>
          </p:nvPr>
        </p:nvSpPr>
        <p:spPr/>
        <p:txBody>
          <a:bodyPr/>
          <a:lstStyle/>
          <a:p>
            <a:fld id="{D9C8D775-F4DC-4206-9BCB-7FD370A7AFA1}" type="slidenum">
              <a:rPr lang="en-US" smtClean="0"/>
              <a:t>19</a:t>
            </a:fld>
            <a:endParaRPr lang="en-US" dirty="0"/>
          </a:p>
        </p:txBody>
      </p:sp>
      <p:sp>
        <p:nvSpPr>
          <p:cNvPr id="13" name="Content Placeholder 2"/>
          <p:cNvSpPr txBox="1">
            <a:spLocks/>
          </p:cNvSpPr>
          <p:nvPr/>
        </p:nvSpPr>
        <p:spPr>
          <a:xfrm>
            <a:off x="646111" y="1961357"/>
            <a:ext cx="5716588" cy="419548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tx2">
                  <a:lumMod val="75000"/>
                </a:schemeClr>
              </a:buClr>
              <a:buNone/>
            </a:pPr>
            <a:r>
              <a:rPr lang="en-US" dirty="0"/>
              <a:t>In relational Databases:</a:t>
            </a:r>
          </a:p>
          <a:p>
            <a:pPr marL="0" indent="0">
              <a:buClr>
                <a:schemeClr val="tx2">
                  <a:lumMod val="75000"/>
                </a:schemeClr>
              </a:buClr>
              <a:buNone/>
            </a:pPr>
            <a:endParaRPr lang="en-US" dirty="0"/>
          </a:p>
          <a:p>
            <a:pPr>
              <a:buClr>
                <a:schemeClr val="tx2">
                  <a:lumMod val="75000"/>
                </a:schemeClr>
              </a:buClr>
            </a:pPr>
            <a:r>
              <a:rPr lang="en-US" dirty="0"/>
              <a:t>You can’t add a record which does not fit the schema </a:t>
            </a:r>
          </a:p>
          <a:p>
            <a:pPr>
              <a:buClr>
                <a:schemeClr val="tx2">
                  <a:lumMod val="75000"/>
                </a:schemeClr>
              </a:buClr>
            </a:pPr>
            <a:r>
              <a:rPr lang="en-US" dirty="0"/>
              <a:t>You need to add NULLs to unused items in a row</a:t>
            </a:r>
          </a:p>
          <a:p>
            <a:pPr>
              <a:buClr>
                <a:schemeClr val="tx2">
                  <a:lumMod val="75000"/>
                </a:schemeClr>
              </a:buClr>
            </a:pPr>
            <a:r>
              <a:rPr lang="en-US" dirty="0"/>
              <a:t>We should consider the datatypes. i.e : you can’t add a stirng to an interger field </a:t>
            </a:r>
          </a:p>
          <a:p>
            <a:pPr>
              <a:buClr>
                <a:schemeClr val="tx2">
                  <a:lumMod val="75000"/>
                </a:schemeClr>
              </a:buClr>
            </a:pPr>
            <a:r>
              <a:rPr lang="en-US" dirty="0"/>
              <a:t>You can’t add multiple items in a field (You should create another table: primary-key, foreign key, joins, normalization, ... !!!)  </a:t>
            </a:r>
          </a:p>
          <a:p>
            <a:pPr>
              <a:buClr>
                <a:schemeClr val="tx2">
                  <a:lumMod val="75000"/>
                </a:schemeClr>
              </a:buClr>
            </a:pPr>
            <a:endParaRPr lang="en-US" dirty="0"/>
          </a:p>
          <a:p>
            <a:pPr>
              <a:buClr>
                <a:schemeClr val="tx2">
                  <a:lumMod val="75000"/>
                </a:schemeClr>
              </a:buClr>
            </a:pPr>
            <a:endParaRPr lang="en-US" dirty="0"/>
          </a:p>
          <a:p>
            <a:pPr>
              <a:buClr>
                <a:schemeClr val="tx2">
                  <a:lumMod val="75000"/>
                </a:schemeClr>
              </a:buClr>
            </a:pPr>
            <a:endParaRPr lang="en-US" dirty="0"/>
          </a:p>
        </p:txBody>
      </p:sp>
    </p:spTree>
    <p:extLst>
      <p:ext uri="{BB962C8B-B14F-4D97-AF65-F5344CB8AC3E}">
        <p14:creationId xmlns:p14="http://schemas.microsoft.com/office/powerpoint/2010/main" val="1964767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application: </a:t>
            </a:r>
            <a:br>
              <a:rPr lang="en-US" dirty="0"/>
            </a:br>
            <a:r>
              <a:rPr lang="en-US" dirty="0"/>
              <a:t>a database with a front-end</a:t>
            </a:r>
          </a:p>
        </p:txBody>
      </p:sp>
      <p:sp>
        <p:nvSpPr>
          <p:cNvPr id="6" name="Can 5"/>
          <p:cNvSpPr/>
          <p:nvPr/>
        </p:nvSpPr>
        <p:spPr>
          <a:xfrm>
            <a:off x="8281594" y="3743999"/>
            <a:ext cx="1555299" cy="1760561"/>
          </a:xfrm>
          <a:prstGeom prst="can">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dirty="0"/>
              <a:t>DB</a:t>
            </a:r>
            <a:endParaRPr lang="en-US" dirty="0"/>
          </a:p>
        </p:txBody>
      </p:sp>
      <p:sp>
        <p:nvSpPr>
          <p:cNvPr id="7" name="Left-Right Arrow 6"/>
          <p:cNvSpPr/>
          <p:nvPr/>
        </p:nvSpPr>
        <p:spPr>
          <a:xfrm rot="901393">
            <a:off x="7094341" y="4039146"/>
            <a:ext cx="1050605" cy="456776"/>
          </a:xfrm>
          <a:prstGeom prst="lef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4328275" y="5504560"/>
            <a:ext cx="3857918" cy="584775"/>
          </a:xfrm>
          <a:prstGeom prst="rect">
            <a:avLst/>
          </a:prstGeom>
          <a:noFill/>
        </p:spPr>
        <p:txBody>
          <a:bodyPr wrap="square" rtlCol="0">
            <a:spAutoFit/>
          </a:bodyPr>
          <a:lstStyle/>
          <a:p>
            <a:r>
              <a:rPr lang="en-US" sz="3200" dirty="0">
                <a:solidFill>
                  <a:schemeClr val="accent5"/>
                </a:solidFill>
              </a:rPr>
              <a:t>E-commerce Website</a:t>
            </a:r>
          </a:p>
        </p:txBody>
      </p:sp>
      <p:pic>
        <p:nvPicPr>
          <p:cNvPr id="2050" name="Picture 2" descr="http://d152j5tfobgaot.cloudfront.net/wp-content/uploads/2015/09/yourstory-e-commerc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494" y="2541488"/>
            <a:ext cx="5477199" cy="273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05033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a schema-less datamodel?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8885" y="2141006"/>
            <a:ext cx="4583245" cy="4024313"/>
          </a:xfrm>
        </p:spPr>
      </p:pic>
      <p:sp>
        <p:nvSpPr>
          <p:cNvPr id="5" name="Slide Number Placeholder 4"/>
          <p:cNvSpPr>
            <a:spLocks noGrp="1"/>
          </p:cNvSpPr>
          <p:nvPr>
            <p:ph type="sldNum" sz="quarter" idx="12"/>
          </p:nvPr>
        </p:nvSpPr>
        <p:spPr/>
        <p:txBody>
          <a:bodyPr/>
          <a:lstStyle/>
          <a:p>
            <a:fld id="{D9C8D775-F4DC-4206-9BCB-7FD370A7AFA1}" type="slidenum">
              <a:rPr lang="en-US" smtClean="0"/>
              <a:t>20</a:t>
            </a:fld>
            <a:endParaRPr lang="en-US" dirty="0"/>
          </a:p>
        </p:txBody>
      </p:sp>
      <p:sp>
        <p:nvSpPr>
          <p:cNvPr id="13" name="Content Placeholder 2"/>
          <p:cNvSpPr txBox="1">
            <a:spLocks/>
          </p:cNvSpPr>
          <p:nvPr/>
        </p:nvSpPr>
        <p:spPr>
          <a:xfrm>
            <a:off x="646111" y="1961357"/>
            <a:ext cx="5716588"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tx2">
                  <a:lumMod val="75000"/>
                </a:schemeClr>
              </a:buClr>
              <a:buNone/>
            </a:pPr>
            <a:r>
              <a:rPr lang="en-US" dirty="0"/>
              <a:t>In NoSQL Databases:</a:t>
            </a:r>
          </a:p>
          <a:p>
            <a:pPr marL="0" indent="0">
              <a:buClr>
                <a:schemeClr val="tx2">
                  <a:lumMod val="75000"/>
                </a:schemeClr>
              </a:buClr>
              <a:buNone/>
            </a:pPr>
            <a:endParaRPr lang="en-US" dirty="0"/>
          </a:p>
          <a:p>
            <a:pPr>
              <a:buClr>
                <a:schemeClr val="tx2">
                  <a:lumMod val="75000"/>
                </a:schemeClr>
              </a:buClr>
            </a:pPr>
            <a:r>
              <a:rPr lang="en-US" dirty="0"/>
              <a:t>There is no schema to consider</a:t>
            </a:r>
          </a:p>
          <a:p>
            <a:pPr>
              <a:buClr>
                <a:schemeClr val="tx2">
                  <a:lumMod val="75000"/>
                </a:schemeClr>
              </a:buClr>
            </a:pPr>
            <a:r>
              <a:rPr lang="en-US" dirty="0"/>
              <a:t>There is no unused cell</a:t>
            </a:r>
          </a:p>
          <a:p>
            <a:pPr>
              <a:buClr>
                <a:schemeClr val="tx2">
                  <a:lumMod val="75000"/>
                </a:schemeClr>
              </a:buClr>
            </a:pPr>
            <a:r>
              <a:rPr lang="en-US" dirty="0"/>
              <a:t>There is no datatype (implicit)</a:t>
            </a:r>
          </a:p>
          <a:p>
            <a:pPr>
              <a:buClr>
                <a:schemeClr val="tx2">
                  <a:lumMod val="75000"/>
                </a:schemeClr>
              </a:buClr>
            </a:pPr>
            <a:r>
              <a:rPr lang="en-US" dirty="0"/>
              <a:t>Most of considerations are done in application layer</a:t>
            </a:r>
          </a:p>
          <a:p>
            <a:pPr>
              <a:buClr>
                <a:schemeClr val="tx2">
                  <a:lumMod val="75000"/>
                </a:schemeClr>
              </a:buClr>
            </a:pPr>
            <a:r>
              <a:rPr lang="en-US" dirty="0"/>
              <a:t>We gather all items in an aggregate (document)</a:t>
            </a:r>
          </a:p>
          <a:p>
            <a:pPr>
              <a:buClr>
                <a:schemeClr val="tx2">
                  <a:lumMod val="75000"/>
                </a:schemeClr>
              </a:buClr>
            </a:pPr>
            <a:endParaRPr lang="en-US" dirty="0"/>
          </a:p>
          <a:p>
            <a:pPr>
              <a:buClr>
                <a:schemeClr val="tx2">
                  <a:lumMod val="75000"/>
                </a:schemeClr>
              </a:buClr>
            </a:pPr>
            <a:endParaRPr lang="en-US" dirty="0"/>
          </a:p>
          <a:p>
            <a:pPr>
              <a:buClr>
                <a:schemeClr val="tx2">
                  <a:lumMod val="75000"/>
                </a:schemeClr>
              </a:buClr>
            </a:pPr>
            <a:endParaRPr lang="en-US" dirty="0"/>
          </a:p>
        </p:txBody>
      </p:sp>
    </p:spTree>
    <p:extLst>
      <p:ext uri="{BB962C8B-B14F-4D97-AF65-F5344CB8AC3E}">
        <p14:creationId xmlns:p14="http://schemas.microsoft.com/office/powerpoint/2010/main" val="339678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is Aggregation?</a:t>
            </a:r>
          </a:p>
        </p:txBody>
      </p:sp>
      <p:sp>
        <p:nvSpPr>
          <p:cNvPr id="4" name="Slide Number Placeholder 3"/>
          <p:cNvSpPr>
            <a:spLocks noGrp="1"/>
          </p:cNvSpPr>
          <p:nvPr>
            <p:ph type="sldNum" sz="quarter" idx="12"/>
          </p:nvPr>
        </p:nvSpPr>
        <p:spPr/>
        <p:txBody>
          <a:bodyPr/>
          <a:lstStyle/>
          <a:p>
            <a:fld id="{D9C8D775-F4DC-4206-9BCB-7FD370A7AFA1}" type="slidenum">
              <a:rPr lang="en-US" smtClean="0"/>
              <a:t>21</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sp>
        <p:nvSpPr>
          <p:cNvPr id="8" name="Content Placeholder 2"/>
          <p:cNvSpPr txBox="1">
            <a:spLocks/>
          </p:cNvSpPr>
          <p:nvPr/>
        </p:nvSpPr>
        <p:spPr>
          <a:xfrm>
            <a:off x="798511" y="22939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1"/>
              </a:buClr>
            </a:pPr>
            <a:r>
              <a:rPr lang="en-US" dirty="0"/>
              <a:t>The term comes from Domain Driven Design</a:t>
            </a:r>
          </a:p>
          <a:p>
            <a:pPr>
              <a:buClr>
                <a:schemeClr val="accent1"/>
              </a:buClr>
            </a:pPr>
            <a:r>
              <a:rPr lang="en-US" dirty="0"/>
              <a:t>Shared nothing architecture</a:t>
            </a:r>
          </a:p>
          <a:p>
            <a:pPr>
              <a:buClr>
                <a:schemeClr val="accent1"/>
              </a:buClr>
            </a:pPr>
            <a:r>
              <a:rPr lang="en-US" dirty="0"/>
              <a:t>An aggregate is a cluster of domain objects that can be treated as a single unit</a:t>
            </a:r>
          </a:p>
          <a:p>
            <a:pPr>
              <a:buClr>
                <a:schemeClr val="accent1"/>
              </a:buClr>
            </a:pPr>
            <a:r>
              <a:rPr lang="en-US" dirty="0"/>
              <a:t>Aggregates are the basic element of transfer of data storage - you request to load or save whole aggregates</a:t>
            </a:r>
          </a:p>
          <a:p>
            <a:pPr>
              <a:buClr>
                <a:schemeClr val="accent1"/>
              </a:buClr>
            </a:pPr>
            <a:r>
              <a:rPr lang="en-US" dirty="0"/>
              <a:t>Transactions should not cross aggregate boundaries </a:t>
            </a:r>
          </a:p>
          <a:p>
            <a:pPr>
              <a:buClr>
                <a:schemeClr val="accent1"/>
              </a:buClr>
            </a:pPr>
            <a:r>
              <a:rPr lang="en-US" dirty="0"/>
              <a:t>This mechanism reduces the join operations to a minimal level</a:t>
            </a:r>
          </a:p>
        </p:txBody>
      </p:sp>
    </p:spTree>
    <p:extLst>
      <p:ext uri="{BB962C8B-B14F-4D97-AF65-F5344CB8AC3E}">
        <p14:creationId xmlns:p14="http://schemas.microsoft.com/office/powerpoint/2010/main" val="220716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is Aggregation?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22</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243" y="1661468"/>
            <a:ext cx="7903982" cy="5232601"/>
          </a:xfrm>
          <a:prstGeom prst="rect">
            <a:avLst/>
          </a:prstGeom>
        </p:spPr>
      </p:pic>
    </p:spTree>
    <p:extLst>
      <p:ext uri="{BB962C8B-B14F-4D97-AF65-F5344CB8AC3E}">
        <p14:creationId xmlns:p14="http://schemas.microsoft.com/office/powerpoint/2010/main" val="2832214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is Aggregation?</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C8D775-F4DC-4206-9BCB-7FD370A7AFA1}" type="slidenum">
              <a:rPr lang="en-US" smtClean="0"/>
              <a:t>23</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162" y="1739618"/>
            <a:ext cx="8067675" cy="45339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34" y="1803118"/>
            <a:ext cx="2914650" cy="4533900"/>
          </a:xfrm>
          <a:prstGeom prst="rect">
            <a:avLst/>
          </a:prstGeom>
        </p:spPr>
      </p:pic>
    </p:spTree>
    <p:extLst>
      <p:ext uri="{BB962C8B-B14F-4D97-AF65-F5344CB8AC3E}">
        <p14:creationId xmlns:p14="http://schemas.microsoft.com/office/powerpoint/2010/main" val="1759027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2592" y="0"/>
            <a:ext cx="8610600" cy="1293028"/>
          </a:xfrm>
        </p:spPr>
        <p:txBody>
          <a:bodyPr/>
          <a:lstStyle/>
          <a:p>
            <a:r>
              <a:rPr lang="en-US" sz="4000" dirty="0"/>
              <a:t>What is Aggregation?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24</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1152983"/>
            <a:ext cx="6432550" cy="5542169"/>
          </a:xfrm>
          <a:prstGeom prst="rect">
            <a:avLst/>
          </a:prstGeom>
        </p:spPr>
      </p:pic>
    </p:spTree>
    <p:extLst>
      <p:ext uri="{BB962C8B-B14F-4D97-AF65-F5344CB8AC3E}">
        <p14:creationId xmlns:p14="http://schemas.microsoft.com/office/powerpoint/2010/main" val="149153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rgbClr val="C00000"/>
              </a:buClr>
            </a:pPr>
            <a:r>
              <a:rPr lang="en-US" b="1" dirty="0">
                <a:solidFill>
                  <a:srgbClr val="FF0000"/>
                </a:solidFill>
              </a:rPr>
              <a:t>NoSQL Categories</a:t>
            </a:r>
          </a:p>
        </p:txBody>
      </p:sp>
      <p:sp>
        <p:nvSpPr>
          <p:cNvPr id="5" name="Content Placeholder 4"/>
          <p:cNvSpPr>
            <a:spLocks noGrp="1"/>
          </p:cNvSpPr>
          <p:nvPr>
            <p:ph idx="1"/>
          </p:nvPr>
        </p:nvSpPr>
        <p:spPr>
          <a:xfrm>
            <a:off x="875201" y="1853248"/>
            <a:ext cx="8946541" cy="4195481"/>
          </a:xfrm>
        </p:spPr>
        <p:txBody>
          <a:bodyPr>
            <a:normAutofit/>
          </a:bodyPr>
          <a:lstStyle/>
          <a:p>
            <a:pPr marL="0" indent="0">
              <a:buClr>
                <a:schemeClr val="accent4">
                  <a:lumMod val="75000"/>
                </a:schemeClr>
              </a:buClr>
              <a:buNone/>
            </a:pPr>
            <a:r>
              <a:rPr lang="en-US" sz="1800" dirty="0"/>
              <a:t>NoSQL databases are classified in four major datamodels:</a:t>
            </a:r>
          </a:p>
          <a:p>
            <a:pPr marL="0" indent="0">
              <a:buClr>
                <a:schemeClr val="accent4">
                  <a:lumMod val="75000"/>
                </a:schemeClr>
              </a:buClr>
              <a:buNone/>
            </a:pPr>
            <a:endParaRPr lang="en-US" sz="1800" dirty="0"/>
          </a:p>
          <a:p>
            <a:pPr>
              <a:buClr>
                <a:schemeClr val="accent4">
                  <a:lumMod val="75000"/>
                </a:schemeClr>
              </a:buClr>
            </a:pPr>
            <a:r>
              <a:rPr lang="en-US" sz="2400" dirty="0"/>
              <a:t>Key-value </a:t>
            </a:r>
          </a:p>
          <a:p>
            <a:pPr>
              <a:buClr>
                <a:schemeClr val="accent4">
                  <a:lumMod val="75000"/>
                </a:schemeClr>
              </a:buClr>
            </a:pPr>
            <a:r>
              <a:rPr lang="en-US" sz="2400" dirty="0"/>
              <a:t>Document</a:t>
            </a:r>
          </a:p>
          <a:p>
            <a:pPr>
              <a:buClr>
                <a:schemeClr val="accent4">
                  <a:lumMod val="75000"/>
                </a:schemeClr>
              </a:buClr>
            </a:pPr>
            <a:endParaRPr lang="en-US" sz="2400" dirty="0"/>
          </a:p>
          <a:p>
            <a:pPr>
              <a:buClr>
                <a:schemeClr val="accent4">
                  <a:lumMod val="75000"/>
                </a:schemeClr>
              </a:buClr>
            </a:pPr>
            <a:r>
              <a:rPr lang="en-US" sz="2400" dirty="0"/>
              <a:t>Column family</a:t>
            </a:r>
          </a:p>
          <a:p>
            <a:pPr>
              <a:buClr>
                <a:schemeClr val="accent4">
                  <a:lumMod val="75000"/>
                </a:schemeClr>
              </a:buClr>
            </a:pPr>
            <a:endParaRPr lang="en-US" sz="2400" dirty="0"/>
          </a:p>
          <a:p>
            <a:pPr>
              <a:buClr>
                <a:schemeClr val="accent4">
                  <a:lumMod val="75000"/>
                </a:schemeClr>
              </a:buClr>
            </a:pPr>
            <a:r>
              <a:rPr lang="en-US" sz="2400" dirty="0"/>
              <a:t>Graph</a:t>
            </a:r>
          </a:p>
          <a:p>
            <a:pPr>
              <a:buClr>
                <a:schemeClr val="accent4">
                  <a:lumMod val="75000"/>
                </a:schemeClr>
              </a:buClr>
            </a:pPr>
            <a:endParaRPr lang="en-US" sz="2400" dirty="0"/>
          </a:p>
          <a:p>
            <a:pPr>
              <a:buClr>
                <a:schemeClr val="accent4">
                  <a:lumMod val="75000"/>
                </a:schemeClr>
              </a:buClr>
            </a:pPr>
            <a:endParaRPr lang="en-US" sz="1800" dirty="0"/>
          </a:p>
        </p:txBody>
      </p:sp>
      <p:sp>
        <p:nvSpPr>
          <p:cNvPr id="6" name="Slide Number Placeholder 5"/>
          <p:cNvSpPr>
            <a:spLocks noGrp="1"/>
          </p:cNvSpPr>
          <p:nvPr>
            <p:ph type="sldNum" sz="quarter" idx="12"/>
          </p:nvPr>
        </p:nvSpPr>
        <p:spPr/>
        <p:txBody>
          <a:bodyPr/>
          <a:lstStyle/>
          <a:p>
            <a:fld id="{D9C8D775-F4DC-4206-9BCB-7FD370A7AFA1}" type="slidenum">
              <a:rPr lang="en-US" smtClean="0"/>
              <a:t>25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347" y="2400300"/>
            <a:ext cx="5651302" cy="4205923"/>
          </a:xfrm>
          <a:prstGeom prst="rect">
            <a:avLst/>
          </a:prstGeom>
        </p:spPr>
      </p:pic>
      <p:sp>
        <p:nvSpPr>
          <p:cNvPr id="7" name="Right Brace 6"/>
          <p:cNvSpPr/>
          <p:nvPr/>
        </p:nvSpPr>
        <p:spPr>
          <a:xfrm>
            <a:off x="3331304" y="2497873"/>
            <a:ext cx="484632" cy="9875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p:cNvSpPr txBox="1"/>
          <p:nvPr/>
        </p:nvSpPr>
        <p:spPr>
          <a:xfrm>
            <a:off x="3851351" y="2793753"/>
            <a:ext cx="2276856" cy="369332"/>
          </a:xfrm>
          <a:prstGeom prst="rect">
            <a:avLst/>
          </a:prstGeom>
          <a:noFill/>
        </p:spPr>
        <p:txBody>
          <a:bodyPr wrap="square" rtlCol="0">
            <a:spAutoFit/>
          </a:bodyPr>
          <a:lstStyle/>
          <a:p>
            <a:r>
              <a:rPr lang="en-US" dirty="0"/>
              <a:t>Aggregate-oriented</a:t>
            </a:r>
          </a:p>
        </p:txBody>
      </p:sp>
    </p:spTree>
    <p:extLst>
      <p:ext uri="{BB962C8B-B14F-4D97-AF65-F5344CB8AC3E}">
        <p14:creationId xmlns:p14="http://schemas.microsoft.com/office/powerpoint/2010/main" val="330313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Key-value data model</a:t>
            </a:r>
          </a:p>
        </p:txBody>
      </p:sp>
      <p:sp>
        <p:nvSpPr>
          <p:cNvPr id="3" name="Footer Placeholder 2"/>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C8D775-F4DC-4206-9BCB-7FD370A7AFA1}" type="slidenum">
              <a:rPr lang="en-US" smtClean="0"/>
              <a:t>26</a:t>
            </a:fld>
            <a:endParaRPr lang="en-US" dirty="0"/>
          </a:p>
        </p:txBody>
      </p:sp>
      <p:sp>
        <p:nvSpPr>
          <p:cNvPr id="6" name="Content Placeholder 2"/>
          <p:cNvSpPr txBox="1">
            <a:spLocks/>
          </p:cNvSpPr>
          <p:nvPr/>
        </p:nvSpPr>
        <p:spPr>
          <a:xfrm>
            <a:off x="-92544" y="185324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sp>
        <p:nvSpPr>
          <p:cNvPr id="7" name="Content Placeholder 2"/>
          <p:cNvSpPr txBox="1">
            <a:spLocks/>
          </p:cNvSpPr>
          <p:nvPr/>
        </p:nvSpPr>
        <p:spPr>
          <a:xfrm>
            <a:off x="646111" y="1853247"/>
            <a:ext cx="6814232" cy="419548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625056"/>
            <a:r>
              <a:rPr lang="en-US" altLang="en-US" dirty="0"/>
              <a:t>“One key, one value, no duplicates, and crazy fast.”</a:t>
            </a:r>
          </a:p>
          <a:p>
            <a:pPr marL="625056"/>
            <a:r>
              <a:rPr lang="en-US" altLang="en-US" dirty="0"/>
              <a:t>It is a Hash!</a:t>
            </a:r>
          </a:p>
          <a:p>
            <a:pPr marL="625056"/>
            <a:r>
              <a:rPr lang="en-US" altLang="en-US" dirty="0"/>
              <a:t>The value is binary object aka. “blob” – the DB does not understand it and does not want to understand it.</a:t>
            </a:r>
          </a:p>
          <a:p>
            <a:pPr>
              <a:buClr>
                <a:schemeClr val="accent1"/>
              </a:buClr>
            </a:pPr>
            <a:endParaRPr lang="en-US" dirty="0"/>
          </a:p>
          <a:p>
            <a:pPr>
              <a:buClr>
                <a:schemeClr val="accent1"/>
              </a:buClr>
            </a:pPr>
            <a:r>
              <a:rPr lang="en-US" dirty="0"/>
              <a:t>“Value” is stored as a “blob”</a:t>
            </a:r>
          </a:p>
          <a:p>
            <a:pPr marL="0" indent="0">
              <a:buClr>
                <a:schemeClr val="accent1"/>
              </a:buClr>
              <a:buNone/>
            </a:pPr>
            <a:r>
              <a:rPr lang="en-US" dirty="0"/>
              <a:t>	- Without caring or knowing what is inside</a:t>
            </a:r>
          </a:p>
          <a:p>
            <a:pPr marL="0" indent="0">
              <a:buClr>
                <a:schemeClr val="accent1"/>
              </a:buClr>
              <a:buNone/>
            </a:pPr>
            <a:r>
              <a:rPr lang="en-US" dirty="0"/>
              <a:t>	- Application is responsible for understanding the 	  data</a:t>
            </a:r>
          </a:p>
          <a:p>
            <a:pPr marL="0" indent="0">
              <a:buClr>
                <a:schemeClr val="accent1"/>
              </a:buClr>
              <a:buNone/>
            </a:pPr>
            <a:endParaRPr lang="en-US" dirty="0"/>
          </a:p>
          <a:p>
            <a:pPr>
              <a:buClr>
                <a:schemeClr val="accent1"/>
              </a:buClr>
            </a:pPr>
            <a:r>
              <a:rPr lang="en-US" dirty="0"/>
              <a:t>Main observation from Amazon (using </a:t>
            </a:r>
            <a:r>
              <a:rPr lang="en-US" b="1" dirty="0">
                <a:solidFill>
                  <a:srgbClr val="00B0F0"/>
                </a:solidFill>
              </a:rPr>
              <a:t>Dynamo</a:t>
            </a:r>
            <a:r>
              <a:rPr lang="en-US" dirty="0"/>
              <a:t>)</a:t>
            </a:r>
          </a:p>
          <a:p>
            <a:pPr marL="0" indent="0">
              <a:buClr>
                <a:schemeClr val="accent1"/>
              </a:buClr>
              <a:buNone/>
            </a:pPr>
            <a:r>
              <a:rPr lang="en-US" dirty="0"/>
              <a:t>	– “There are many services on Amazon’s platform 	that only need primary-key access to a data 	store.”</a:t>
            </a:r>
          </a:p>
          <a:p>
            <a:pPr marL="0" indent="0">
              <a:buClr>
                <a:schemeClr val="accent1"/>
              </a:buClr>
              <a:buNone/>
            </a:pPr>
            <a:r>
              <a:rPr lang="en-US" dirty="0"/>
              <a:t>	E.g. Best seller lists, shopping carts, customer 	preferences, session management, sales rank, 	product catalog</a:t>
            </a:r>
          </a:p>
          <a:p>
            <a:pPr>
              <a:buClr>
                <a:schemeClr val="accent1"/>
              </a:buClr>
            </a:pPr>
            <a:endParaRPr lang="en-US" dirty="0"/>
          </a:p>
          <a:p>
            <a:pPr marL="0" indent="0">
              <a:buClr>
                <a:schemeClr val="accent1"/>
              </a:buClr>
              <a:buNone/>
            </a:pPr>
            <a:endParaRPr lang="en-US" dirty="0"/>
          </a:p>
          <a:p>
            <a:pPr>
              <a:buClr>
                <a:schemeClr val="accent1"/>
              </a:buClr>
            </a:pPr>
            <a:endParaRPr lang="en-US" dirty="0"/>
          </a:p>
          <a:p>
            <a:pPr>
              <a:buClr>
                <a:schemeClr val="accent1"/>
              </a:buClr>
            </a:pPr>
            <a:endParaRPr lang="en-US" dirty="0"/>
          </a:p>
          <a:p>
            <a:pPr>
              <a:buClr>
                <a:schemeClr val="accent1"/>
              </a:buClr>
            </a:pPr>
            <a:endParaRPr lang="en-US" dirty="0"/>
          </a:p>
          <a:p>
            <a:pPr>
              <a:buClr>
                <a:schemeClr val="accent1"/>
              </a:buCl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878" y="5219472"/>
            <a:ext cx="3619500" cy="1266825"/>
          </a:xfrm>
          <a:prstGeom prst="rect">
            <a:avLst/>
          </a:prstGeom>
        </p:spPr>
      </p:pic>
    </p:spTree>
    <p:extLst>
      <p:ext uri="{BB962C8B-B14F-4D97-AF65-F5344CB8AC3E}">
        <p14:creationId xmlns:p14="http://schemas.microsoft.com/office/powerpoint/2010/main" val="391952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Key-value data model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27</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sp>
        <p:nvSpPr>
          <p:cNvPr id="7"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1"/>
              </a:buClr>
            </a:pPr>
            <a:r>
              <a:rPr lang="en-US" sz="1800" dirty="0"/>
              <a:t>The main idea is the use of a hash table </a:t>
            </a:r>
          </a:p>
          <a:p>
            <a:pPr>
              <a:buClr>
                <a:schemeClr val="accent1"/>
              </a:buClr>
            </a:pPr>
            <a:r>
              <a:rPr lang="en-US" sz="1800" dirty="0"/>
              <a:t>Access data (values) by strings called keys</a:t>
            </a:r>
          </a:p>
          <a:p>
            <a:pPr>
              <a:buClr>
                <a:schemeClr val="accent1"/>
              </a:buClr>
            </a:pPr>
            <a:r>
              <a:rPr lang="en-US" sz="1800" dirty="0"/>
              <a:t>Data has no required format – data may have any format</a:t>
            </a:r>
          </a:p>
          <a:p>
            <a:pPr>
              <a:buClr>
                <a:schemeClr val="accent1"/>
              </a:buClr>
            </a:pPr>
            <a:r>
              <a:rPr lang="en-US" sz="1800" dirty="0"/>
              <a:t>Data model: (key, value) pairs</a:t>
            </a:r>
          </a:p>
          <a:p>
            <a:pPr>
              <a:buClr>
                <a:schemeClr val="accent1"/>
              </a:buClr>
            </a:pPr>
            <a:r>
              <a:rPr lang="en-US" sz="1800" dirty="0"/>
              <a:t>Basic Operations: </a:t>
            </a:r>
          </a:p>
          <a:p>
            <a:pPr marL="0" indent="0">
              <a:buClr>
                <a:schemeClr val="accent1"/>
              </a:buClr>
              <a:buNone/>
            </a:pPr>
            <a:r>
              <a:rPr lang="en-US" sz="1800" dirty="0"/>
              <a:t>	Insert(key,value), Fetch(key),Update(key), Delete(key)</a:t>
            </a:r>
          </a:p>
          <a:p>
            <a:pPr marL="0" indent="0">
              <a:buClr>
                <a:schemeClr val="accent1"/>
              </a:buClr>
              <a:buNone/>
            </a:pPr>
            <a:endParaRPr lang="en-US" sz="1800" dirty="0"/>
          </a:p>
          <a:p>
            <a:pPr>
              <a:buClr>
                <a:schemeClr val="accent1"/>
              </a:buClr>
            </a:pPr>
            <a:endParaRPr lang="en-US" sz="1800" dirty="0"/>
          </a:p>
          <a:p>
            <a:pPr>
              <a:buClr>
                <a:schemeClr val="accent1"/>
              </a:buClr>
            </a:pPr>
            <a:endParaRPr lang="en-US" sz="1800" dirty="0"/>
          </a:p>
          <a:p>
            <a:pPr>
              <a:buClr>
                <a:schemeClr val="accent1"/>
              </a:buClr>
            </a:pPr>
            <a:endParaRPr lang="en-US" sz="1800" dirty="0"/>
          </a:p>
          <a:p>
            <a:pPr>
              <a:buClr>
                <a:schemeClr val="accent1"/>
              </a:buClr>
            </a:pPr>
            <a:endParaRPr lang="en-US" sz="1800" dirty="0"/>
          </a:p>
        </p:txBody>
      </p:sp>
      <p:pic>
        <p:nvPicPr>
          <p:cNvPr id="8" name="Picture 7"/>
          <p:cNvPicPr>
            <a:picLocks noChangeAspect="1"/>
          </p:cNvPicPr>
          <p:nvPr/>
        </p:nvPicPr>
        <p:blipFill>
          <a:blip r:embed="rId3"/>
          <a:stretch>
            <a:fillRect/>
          </a:stretch>
        </p:blipFill>
        <p:spPr>
          <a:xfrm>
            <a:off x="7649029" y="3501107"/>
            <a:ext cx="4267200" cy="3124200"/>
          </a:xfrm>
          <a:prstGeom prst="rect">
            <a:avLst/>
          </a:prstGeom>
        </p:spPr>
      </p:pic>
    </p:spTree>
    <p:extLst>
      <p:ext uri="{BB962C8B-B14F-4D97-AF65-F5344CB8AC3E}">
        <p14:creationId xmlns:p14="http://schemas.microsoft.com/office/powerpoint/2010/main" val="3687772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830" y="155802"/>
            <a:ext cx="8610600" cy="1293028"/>
          </a:xfrm>
        </p:spPr>
        <p:txBody>
          <a:bodyPr/>
          <a:lstStyle/>
          <a:p>
            <a:r>
              <a:rPr lang="en-US" sz="4000" dirty="0"/>
              <a:t>Column family data model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28</a:t>
            </a:fld>
            <a:endParaRPr lang="en-US" dirty="0"/>
          </a:p>
        </p:txBody>
      </p:sp>
      <p:sp>
        <p:nvSpPr>
          <p:cNvPr id="7" name="Content Placeholder 2"/>
          <p:cNvSpPr txBox="1">
            <a:spLocks/>
          </p:cNvSpPr>
          <p:nvPr/>
        </p:nvSpPr>
        <p:spPr>
          <a:xfrm>
            <a:off x="646111" y="2141537"/>
            <a:ext cx="5957889"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rgbClr val="C00000"/>
              </a:buClr>
            </a:pPr>
            <a:r>
              <a:rPr lang="en-US" b="1" dirty="0"/>
              <a:t>The column is lowest/smallest instance of data.</a:t>
            </a:r>
          </a:p>
          <a:p>
            <a:r>
              <a:rPr lang="en-US" b="1" dirty="0"/>
              <a:t>	It is a tuple that contains a name, a value and a timestamp</a:t>
            </a:r>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1277257"/>
            <a:ext cx="5238297" cy="533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421556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40864" y="6080760"/>
            <a:ext cx="1773936" cy="23774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29784" y="2642616"/>
            <a:ext cx="1170432" cy="2651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07462" y="2642616"/>
            <a:ext cx="1170432" cy="26517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916668" y="155802"/>
            <a:ext cx="8610600" cy="1293028"/>
          </a:xfrm>
        </p:spPr>
        <p:txBody>
          <a:bodyPr>
            <a:normAutofit/>
          </a:bodyPr>
          <a:lstStyle/>
          <a:p>
            <a:r>
              <a:rPr lang="en-US" sz="2800" dirty="0"/>
              <a:t>DOCUMENT STORE: introducing </a:t>
            </a:r>
            <a:r>
              <a:rPr lang="en-US" sz="2800" dirty="0" err="1"/>
              <a:t>mongodb</a:t>
            </a:r>
            <a:endParaRPr lang="en-US" sz="2800" dirty="0"/>
          </a:p>
        </p:txBody>
      </p:sp>
      <p:sp>
        <p:nvSpPr>
          <p:cNvPr id="5" name="Content Placeholder 4"/>
          <p:cNvSpPr>
            <a:spLocks noGrp="1"/>
          </p:cNvSpPr>
          <p:nvPr>
            <p:ph idx="1"/>
          </p:nvPr>
        </p:nvSpPr>
        <p:spPr>
          <a:xfrm>
            <a:off x="1024128" y="1084844"/>
            <a:ext cx="9720071" cy="5635996"/>
          </a:xfrm>
        </p:spPr>
        <p:txBody>
          <a:bodyPr>
            <a:normAutofit/>
          </a:bodyPr>
          <a:lstStyle/>
          <a:p>
            <a:r>
              <a:rPr lang="en-US" dirty="0"/>
              <a:t>Currently the most popular aggregate-oriented NoSQL database, MongoDB is a “document store” that holds data in collections of BSON (binary JSON) documents.</a:t>
            </a:r>
          </a:p>
          <a:p>
            <a:r>
              <a:rPr lang="en-US" dirty="0"/>
              <a:t>You can think of collections as “tables” and documents as “rows”, but MongoDB collections are </a:t>
            </a:r>
            <a:r>
              <a:rPr lang="en-US" dirty="0" err="1"/>
              <a:t>schemaless</a:t>
            </a:r>
            <a:r>
              <a:rPr lang="en-US" dirty="0"/>
              <a:t>.  You could have one collection holding the following documents:</a:t>
            </a:r>
          </a:p>
          <a:p>
            <a:endParaRPr lang="en-US" dirty="0"/>
          </a:p>
          <a:p>
            <a:endParaRPr lang="en-US" dirty="0"/>
          </a:p>
        </p:txBody>
      </p:sp>
      <p:sp>
        <p:nvSpPr>
          <p:cNvPr id="7" name="Rectangle 6"/>
          <p:cNvSpPr/>
          <p:nvPr/>
        </p:nvSpPr>
        <p:spPr>
          <a:xfrm>
            <a:off x="1312352" y="3450786"/>
            <a:ext cx="4498848" cy="1197864"/>
          </a:xfrm>
          <a:prstGeom prst="rect">
            <a:avLst/>
          </a:prstGeom>
          <a:solidFill>
            <a:srgbClr val="AC1E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cs typeface="Consolas" panose="020B0609020204030204" pitchFamily="49" charset="0"/>
              </a:rPr>
              <a:t>{ _id: 123,</a:t>
            </a:r>
          </a:p>
          <a:p>
            <a:r>
              <a:rPr lang="en-US" sz="1400" dirty="0">
                <a:solidFill>
                  <a:schemeClr val="tx1"/>
                </a:solidFill>
                <a:latin typeface="Consolas" panose="020B0609020204030204" pitchFamily="49" charset="0"/>
                <a:cs typeface="Consolas" panose="020B0609020204030204" pitchFamily="49" charset="0"/>
              </a:rPr>
              <a:t>  name: ”A Madison",</a:t>
            </a:r>
          </a:p>
          <a:p>
            <a:r>
              <a:rPr lang="en-US" sz="1400" dirty="0">
                <a:solidFill>
                  <a:schemeClr val="tx1"/>
                </a:solidFill>
                <a:latin typeface="Consolas" panose="020B0609020204030204" pitchFamily="49" charset="0"/>
                <a:cs typeface="Consolas" panose="020B0609020204030204" pitchFamily="49" charset="0"/>
              </a:rPr>
              <a:t>  address: { </a:t>
            </a:r>
            <a:r>
              <a:rPr lang="en-US" sz="1400" dirty="0" err="1">
                <a:solidFill>
                  <a:schemeClr val="tx1"/>
                </a:solidFill>
                <a:latin typeface="Consolas" panose="020B0609020204030204" pitchFamily="49" charset="0"/>
                <a:cs typeface="Consolas" panose="020B0609020204030204" pitchFamily="49" charset="0"/>
              </a:rPr>
              <a:t>city:"Chandler</a:t>
            </a:r>
            <a:r>
              <a:rPr lang="en-US" sz="1400" dirty="0">
                <a:solidFill>
                  <a:schemeClr val="tx1"/>
                </a:solidFill>
                <a:latin typeface="Consolas" panose="020B0609020204030204" pitchFamily="49" charset="0"/>
                <a:cs typeface="Consolas" panose="020B0609020204030204" pitchFamily="49" charset="0"/>
              </a:rPr>
              <a:t>", </a:t>
            </a:r>
            <a:r>
              <a:rPr lang="en-US" sz="1400" dirty="0" err="1">
                <a:solidFill>
                  <a:schemeClr val="tx1"/>
                </a:solidFill>
                <a:latin typeface="Consolas" panose="020B0609020204030204" pitchFamily="49" charset="0"/>
                <a:cs typeface="Consolas" panose="020B0609020204030204" pitchFamily="49" charset="0"/>
              </a:rPr>
              <a:t>state:"AZ</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tx1"/>
                </a:solidFill>
                <a:latin typeface="Consolas" panose="020B0609020204030204" pitchFamily="49" charset="0"/>
                <a:cs typeface="Consolas" panose="020B0609020204030204" pitchFamily="49" charset="0"/>
              </a:rPr>
              <a:t>  classes: ["CIS440","CIS355"]</a:t>
            </a:r>
          </a:p>
          <a:p>
            <a:r>
              <a:rPr lang="en-US" sz="1400" dirty="0">
                <a:solidFill>
                  <a:schemeClr val="tx1"/>
                </a:solidFill>
                <a:latin typeface="Consolas" panose="020B0609020204030204" pitchFamily="49" charset="0"/>
                <a:cs typeface="Consolas" panose="020B0609020204030204" pitchFamily="49" charset="0"/>
              </a:rPr>
              <a:t>} </a:t>
            </a:r>
          </a:p>
        </p:txBody>
      </p:sp>
      <p:sp>
        <p:nvSpPr>
          <p:cNvPr id="10" name="Rectangle 9"/>
          <p:cNvSpPr/>
          <p:nvPr/>
        </p:nvSpPr>
        <p:spPr>
          <a:xfrm>
            <a:off x="5506224" y="5084644"/>
            <a:ext cx="4951478" cy="1371600"/>
          </a:xfrm>
          <a:prstGeom prst="rect">
            <a:avLst/>
          </a:prstGeom>
          <a:solidFill>
            <a:srgbClr val="AC1E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cs typeface="Consolas" panose="020B0609020204030204" pitchFamily="49" charset="0"/>
              </a:rPr>
              <a:t>{ _id: "000001",</a:t>
            </a:r>
          </a:p>
          <a:p>
            <a:r>
              <a:rPr lang="en-US" sz="1400" dirty="0">
                <a:solidFill>
                  <a:schemeClr val="tx1"/>
                </a:solidFill>
                <a:latin typeface="Consolas" panose="020B0609020204030204" pitchFamily="49" charset="0"/>
                <a:cs typeface="Consolas" panose="020B0609020204030204" pitchFamily="49" charset="0"/>
              </a:rPr>
              <a:t>  items: ["pound pastrami",</a:t>
            </a:r>
          </a:p>
          <a:p>
            <a:r>
              <a:rPr lang="en-US" sz="1400" dirty="0">
                <a:solidFill>
                  <a:schemeClr val="tx1"/>
                </a:solidFill>
                <a:latin typeface="Consolas" panose="020B0609020204030204" pitchFamily="49" charset="0"/>
                <a:cs typeface="Consolas" panose="020B0609020204030204" pitchFamily="49" charset="0"/>
              </a:rPr>
              <a:t>          "can kraut", </a:t>
            </a:r>
          </a:p>
          <a:p>
            <a:r>
              <a:rPr lang="en-US" sz="1400" dirty="0">
                <a:solidFill>
                  <a:schemeClr val="tx1"/>
                </a:solidFill>
                <a:latin typeface="Consolas" panose="020B0609020204030204" pitchFamily="49" charset="0"/>
                <a:cs typeface="Consolas" panose="020B0609020204030204" pitchFamily="49" charset="0"/>
              </a:rPr>
              <a:t>          "six bagels - bring home for Emma"]</a:t>
            </a:r>
          </a:p>
          <a:p>
            <a:r>
              <a:rPr lang="en-US" sz="1400" dirty="0">
                <a:solidFill>
                  <a:schemeClr val="tx1"/>
                </a:solidFill>
                <a:latin typeface="Consolas" panose="020B0609020204030204" pitchFamily="49" charset="0"/>
                <a:cs typeface="Consolas" panose="020B0609020204030204" pitchFamily="49" charset="0"/>
              </a:rPr>
              <a:t>}</a:t>
            </a:r>
          </a:p>
        </p:txBody>
      </p:sp>
      <p:sp>
        <p:nvSpPr>
          <p:cNvPr id="11" name="Rectangle 10"/>
          <p:cNvSpPr/>
          <p:nvPr/>
        </p:nvSpPr>
        <p:spPr>
          <a:xfrm>
            <a:off x="7178678" y="3340665"/>
            <a:ext cx="4498848" cy="1371600"/>
          </a:xfrm>
          <a:prstGeom prst="rect">
            <a:avLst/>
          </a:prstGeom>
          <a:solidFill>
            <a:srgbClr val="AC1E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cs typeface="Consolas" panose="020B0609020204030204" pitchFamily="49" charset="0"/>
              </a:rPr>
              <a:t>{ _id: "LOTR",</a:t>
            </a:r>
          </a:p>
          <a:p>
            <a:r>
              <a:rPr lang="en-US" sz="1400" dirty="0">
                <a:solidFill>
                  <a:schemeClr val="tx1"/>
                </a:solidFill>
                <a:latin typeface="Consolas" panose="020B0609020204030204" pitchFamily="49" charset="0"/>
                <a:cs typeface="Consolas" panose="020B0609020204030204" pitchFamily="49" charset="0"/>
              </a:rPr>
              <a:t>  title: "The Lord of the Rings",</a:t>
            </a:r>
          </a:p>
          <a:p>
            <a:r>
              <a:rPr lang="en-US" sz="1400" dirty="0">
                <a:solidFill>
                  <a:schemeClr val="tx1"/>
                </a:solidFill>
                <a:latin typeface="Consolas" panose="020B0609020204030204" pitchFamily="49" charset="0"/>
                <a:cs typeface="Consolas" panose="020B0609020204030204" pitchFamily="49" charset="0"/>
              </a:rPr>
              <a:t>  author: "</a:t>
            </a:r>
            <a:r>
              <a:rPr lang="en-US" sz="1400" dirty="0" err="1">
                <a:solidFill>
                  <a:schemeClr val="tx1"/>
                </a:solidFill>
                <a:latin typeface="Consolas" panose="020B0609020204030204" pitchFamily="49" charset="0"/>
                <a:cs typeface="Consolas" panose="020B0609020204030204" pitchFamily="49" charset="0"/>
              </a:rPr>
              <a:t>Tolkein</a:t>
            </a:r>
            <a:r>
              <a:rPr lang="en-US" sz="1400" dirty="0">
                <a:solidFill>
                  <a:schemeClr val="tx1"/>
                </a:solidFill>
                <a:latin typeface="Consolas" panose="020B0609020204030204" pitchFamily="49" charset="0"/>
                <a:cs typeface="Consolas" panose="020B0609020204030204" pitchFamily="49" charset="0"/>
              </a:rPr>
              <a:t>, J.R.R.",</a:t>
            </a:r>
          </a:p>
          <a:p>
            <a:r>
              <a:rPr lang="en-US" sz="1400" dirty="0">
                <a:solidFill>
                  <a:schemeClr val="tx1"/>
                </a:solidFill>
                <a:latin typeface="Consolas" panose="020B0609020204030204" pitchFamily="49" charset="0"/>
                <a:cs typeface="Consolas" panose="020B0609020204030204" pitchFamily="49" charset="0"/>
              </a:rPr>
              <a:t>  genres: ["</a:t>
            </a:r>
            <a:r>
              <a:rPr lang="en-US" sz="1400" dirty="0" err="1">
                <a:solidFill>
                  <a:schemeClr val="tx1"/>
                </a:solidFill>
                <a:latin typeface="Consolas" panose="020B0609020204030204" pitchFamily="49" charset="0"/>
                <a:cs typeface="Consolas" panose="020B0609020204030204" pitchFamily="49" charset="0"/>
              </a:rPr>
              <a:t>fantasy","adventure</a:t>
            </a:r>
            <a:r>
              <a:rPr lang="en-US" sz="1400" dirty="0">
                <a:solidFill>
                  <a:schemeClr val="tx1"/>
                </a:solidFill>
                <a:latin typeface="Consolas" panose="020B0609020204030204" pitchFamily="49" charset="0"/>
                <a:cs typeface="Consolas" panose="020B0609020204030204" pitchFamily="49" charset="0"/>
              </a:rPr>
              <a:t>"]</a:t>
            </a:r>
          </a:p>
          <a:p>
            <a:r>
              <a:rPr lang="en-US" sz="140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7737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application: </a:t>
            </a:r>
            <a:br>
              <a:rPr lang="en-US" dirty="0"/>
            </a:br>
            <a:r>
              <a:rPr lang="en-US" dirty="0"/>
              <a:t>a database with a front-end</a:t>
            </a:r>
          </a:p>
        </p:txBody>
      </p:sp>
      <p:sp>
        <p:nvSpPr>
          <p:cNvPr id="6" name="Can 5"/>
          <p:cNvSpPr/>
          <p:nvPr/>
        </p:nvSpPr>
        <p:spPr>
          <a:xfrm>
            <a:off x="2086543" y="3123525"/>
            <a:ext cx="2026522" cy="2293974"/>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400" dirty="0"/>
              <a:t>DB</a:t>
            </a:r>
            <a:endParaRPr lang="en-US" dirty="0"/>
          </a:p>
        </p:txBody>
      </p:sp>
      <p:sp>
        <p:nvSpPr>
          <p:cNvPr id="7" name="Left-Right Arrow 6"/>
          <p:cNvSpPr/>
          <p:nvPr/>
        </p:nvSpPr>
        <p:spPr>
          <a:xfrm rot="183632">
            <a:off x="4272070" y="3991859"/>
            <a:ext cx="1050605" cy="456776"/>
          </a:xfrm>
          <a:prstGeom prst="lef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939454" y="5632564"/>
            <a:ext cx="3857918" cy="584775"/>
          </a:xfrm>
          <a:prstGeom prst="rect">
            <a:avLst/>
          </a:prstGeom>
          <a:noFill/>
        </p:spPr>
        <p:txBody>
          <a:bodyPr wrap="square" rtlCol="0">
            <a:spAutoFit/>
          </a:bodyPr>
          <a:lstStyle/>
          <a:p>
            <a:r>
              <a:rPr lang="en-US" sz="3200" dirty="0">
                <a:solidFill>
                  <a:schemeClr val="accent5"/>
                </a:solidFill>
              </a:rPr>
              <a:t>Operational Systems</a:t>
            </a:r>
          </a:p>
        </p:txBody>
      </p:sp>
      <p:pic>
        <p:nvPicPr>
          <p:cNvPr id="3074" name="Picture 2" descr="http://adatitleiii.default.wp1.lexblog.com/files/2012/07/point-of-sa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80" y="2515545"/>
            <a:ext cx="5123160" cy="3409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8995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p:nvPr/>
        </p:nvCxnSpPr>
        <p:spPr>
          <a:xfrm>
            <a:off x="1690809" y="5636328"/>
            <a:ext cx="5981007" cy="526728"/>
          </a:xfrm>
          <a:prstGeom prst="straightConnector1">
            <a:avLst/>
          </a:prstGeom>
          <a:ln w="57150">
            <a:solidFill>
              <a:schemeClr val="accent4">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p:cNvSpPr/>
          <p:nvPr/>
        </p:nvSpPr>
        <p:spPr>
          <a:xfrm>
            <a:off x="2119745" y="5367647"/>
            <a:ext cx="415636" cy="225573"/>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ectangle 18"/>
          <p:cNvSpPr/>
          <p:nvPr/>
        </p:nvSpPr>
        <p:spPr>
          <a:xfrm>
            <a:off x="2119745" y="5676405"/>
            <a:ext cx="463138" cy="27901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Rectangle 14"/>
          <p:cNvSpPr/>
          <p:nvPr/>
        </p:nvSpPr>
        <p:spPr>
          <a:xfrm>
            <a:off x="1781061" y="4537324"/>
            <a:ext cx="1033153" cy="267137"/>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1543792" y="4238477"/>
            <a:ext cx="1151907" cy="262271"/>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9"/>
          <p:cNvSpPr/>
          <p:nvPr/>
        </p:nvSpPr>
        <p:spPr>
          <a:xfrm>
            <a:off x="1876301" y="4004468"/>
            <a:ext cx="706582" cy="234009"/>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solving the “impedance mismatch” problem</a:t>
            </a:r>
          </a:p>
        </p:txBody>
      </p:sp>
      <p:sp>
        <p:nvSpPr>
          <p:cNvPr id="3" name="Content Placeholder 2"/>
          <p:cNvSpPr>
            <a:spLocks noGrp="1"/>
          </p:cNvSpPr>
          <p:nvPr>
            <p:ph idx="1"/>
          </p:nvPr>
        </p:nvSpPr>
        <p:spPr/>
        <p:txBody>
          <a:bodyPr/>
          <a:lstStyle/>
          <a:p>
            <a:r>
              <a:rPr lang="en-US"/>
              <a:t>Complex data structures such as invoices, news articles, user profiles, and so forth are common in web based applications.</a:t>
            </a:r>
          </a:p>
          <a:p>
            <a:r>
              <a:rPr lang="en-US"/>
              <a:t>In relational databases, each instance of a structure like this would be broken down into parts stored in lots of tables.</a:t>
            </a:r>
            <a:endParaRPr lang="en-US" dirty="0"/>
          </a:p>
        </p:txBody>
      </p:sp>
      <p:sp>
        <p:nvSpPr>
          <p:cNvPr id="12" name="Slide Number Placeholder 11"/>
          <p:cNvSpPr>
            <a:spLocks noGrp="1"/>
          </p:cNvSpPr>
          <p:nvPr>
            <p:ph type="sldNum" sz="quarter" idx="12"/>
          </p:nvPr>
        </p:nvSpPr>
        <p:spPr/>
        <p:txBody>
          <a:bodyPr/>
          <a:lstStyle/>
          <a:p>
            <a:fld id="{3448CC29-ACB0-4228-8A5E-9B46FDE56883}" type="slidenum">
              <a:rPr lang="en-US" smtClean="0"/>
              <a:pPr/>
              <a:t>30</a:t>
            </a:fld>
            <a:endParaRPr lang="en-US"/>
          </a:p>
        </p:txBody>
      </p:sp>
      <p:cxnSp>
        <p:nvCxnSpPr>
          <p:cNvPr id="14" name="Straight Arrow Connector 13"/>
          <p:cNvCxnSpPr/>
          <p:nvPr/>
        </p:nvCxnSpPr>
        <p:spPr>
          <a:xfrm flipV="1">
            <a:off x="2778826" y="4056542"/>
            <a:ext cx="3818866" cy="181936"/>
          </a:xfrm>
          <a:prstGeom prst="straightConnector1">
            <a:avLst/>
          </a:prstGeom>
          <a:ln w="57150">
            <a:solidFill>
              <a:schemeClr val="accent2">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a:off x="3093879" y="4653365"/>
            <a:ext cx="5190585" cy="931"/>
          </a:xfrm>
          <a:prstGeom prst="straightConnector1">
            <a:avLst/>
          </a:prstGeom>
          <a:ln w="57150">
            <a:solidFill>
              <a:schemeClr val="accent3">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flipV="1">
            <a:off x="2582883" y="5367647"/>
            <a:ext cx="7027461" cy="154161"/>
          </a:xfrm>
          <a:prstGeom prst="straightConnector1">
            <a:avLst/>
          </a:prstGeom>
          <a:ln w="57150">
            <a:solidFill>
              <a:schemeClr val="accent5">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3" name="Rectangle 22"/>
          <p:cNvSpPr/>
          <p:nvPr/>
        </p:nvSpPr>
        <p:spPr>
          <a:xfrm>
            <a:off x="1080655" y="5367647"/>
            <a:ext cx="463137" cy="22169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4" name="Rectangle 23"/>
          <p:cNvSpPr/>
          <p:nvPr/>
        </p:nvSpPr>
        <p:spPr>
          <a:xfrm>
            <a:off x="1045029" y="5683315"/>
            <a:ext cx="645780" cy="226571"/>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 name="Rectangle 3"/>
          <p:cNvSpPr/>
          <p:nvPr/>
        </p:nvSpPr>
        <p:spPr>
          <a:xfrm>
            <a:off x="819397" y="3942551"/>
            <a:ext cx="3526972" cy="2375064"/>
          </a:xfrm>
          <a:prstGeom prst="rect">
            <a:avLst/>
          </a:prstGeom>
          <a:solidFill>
            <a:srgbClr val="AC1E1A"/>
          </a:solidFill>
        </p:spPr>
        <p:style>
          <a:lnRef idx="2">
            <a:schemeClr val="dk1"/>
          </a:lnRef>
          <a:fillRef idx="1">
            <a:schemeClr val="lt1"/>
          </a:fillRef>
          <a:effectRef idx="0">
            <a:schemeClr val="dk1"/>
          </a:effectRef>
          <a:fontRef idx="minor">
            <a:schemeClr val="dk1"/>
          </a:fontRef>
        </p:style>
        <p:txBody>
          <a:bodyPr rtlCol="0" anchor="t"/>
          <a:lstStyle/>
          <a:p>
            <a:r>
              <a:rPr lang="en-US" dirty="0"/>
              <a:t>Order #:  12345</a:t>
            </a:r>
            <a:br>
              <a:rPr lang="en-US" dirty="0"/>
            </a:br>
            <a:r>
              <a:rPr lang="en-US" dirty="0"/>
              <a:t>Date:  9/23/2015</a:t>
            </a:r>
            <a:br>
              <a:rPr lang="en-US" dirty="0"/>
            </a:br>
            <a:r>
              <a:rPr lang="en-US" dirty="0"/>
              <a:t>Customer:  A. Madison</a:t>
            </a:r>
            <a:br>
              <a:rPr lang="en-US" dirty="0"/>
            </a:br>
            <a:r>
              <a:rPr lang="en-US" dirty="0"/>
              <a:t>Items Ordered:</a:t>
            </a:r>
          </a:p>
          <a:p>
            <a:pPr>
              <a:tabLst>
                <a:tab pos="225425" algn="l"/>
                <a:tab pos="1317625" algn="l"/>
                <a:tab pos="2339975" algn="l"/>
              </a:tabLst>
            </a:pPr>
            <a:r>
              <a:rPr lang="en-US" dirty="0"/>
              <a:t>	SKU	QTY	Subtotal</a:t>
            </a:r>
          </a:p>
          <a:p>
            <a:pPr>
              <a:tabLst>
                <a:tab pos="225425" algn="l"/>
                <a:tab pos="1317625" algn="l"/>
                <a:tab pos="2339975" algn="l"/>
              </a:tabLst>
            </a:pPr>
            <a:r>
              <a:rPr lang="en-US" dirty="0"/>
              <a:t>	#42	1	$19.95</a:t>
            </a:r>
          </a:p>
          <a:p>
            <a:pPr>
              <a:tabLst>
                <a:tab pos="225425" algn="l"/>
                <a:tab pos="1317625" algn="l"/>
                <a:tab pos="2339975" algn="l"/>
              </a:tabLst>
            </a:pPr>
            <a:r>
              <a:rPr lang="en-US" dirty="0"/>
              <a:t>	#953	2	$8.90</a:t>
            </a:r>
          </a:p>
          <a:p>
            <a:pPr>
              <a:tabLst>
                <a:tab pos="225425" algn="l"/>
                <a:tab pos="1317625" algn="l"/>
                <a:tab pos="2339975" algn="l"/>
              </a:tabLst>
            </a:pPr>
            <a:r>
              <a:rPr lang="en-US" dirty="0"/>
              <a:t>Total:  $28.85</a:t>
            </a:r>
          </a:p>
        </p:txBody>
      </p:sp>
      <p:sp>
        <p:nvSpPr>
          <p:cNvPr id="22" name="Rectangle 21"/>
          <p:cNvSpPr/>
          <p:nvPr/>
        </p:nvSpPr>
        <p:spPr>
          <a:xfrm>
            <a:off x="6597692" y="3696285"/>
            <a:ext cx="1341912" cy="72439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Orders</a:t>
            </a:r>
          </a:p>
        </p:txBody>
      </p:sp>
      <p:sp>
        <p:nvSpPr>
          <p:cNvPr id="26" name="Rectangle 25"/>
          <p:cNvSpPr/>
          <p:nvPr/>
        </p:nvSpPr>
        <p:spPr>
          <a:xfrm>
            <a:off x="9691216" y="5115357"/>
            <a:ext cx="1495934" cy="724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Order Lines</a:t>
            </a:r>
          </a:p>
        </p:txBody>
      </p:sp>
      <p:sp>
        <p:nvSpPr>
          <p:cNvPr id="27" name="Rectangle 26"/>
          <p:cNvSpPr/>
          <p:nvPr/>
        </p:nvSpPr>
        <p:spPr>
          <a:xfrm>
            <a:off x="7755181" y="5940692"/>
            <a:ext cx="1341912" cy="72439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Products</a:t>
            </a:r>
          </a:p>
        </p:txBody>
      </p:sp>
      <p:sp>
        <p:nvSpPr>
          <p:cNvPr id="28" name="Rectangle 27"/>
          <p:cNvSpPr/>
          <p:nvPr/>
        </p:nvSpPr>
        <p:spPr>
          <a:xfrm>
            <a:off x="8382079" y="4223752"/>
            <a:ext cx="1341912" cy="724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Customers</a:t>
            </a:r>
          </a:p>
        </p:txBody>
      </p:sp>
      <p:sp>
        <p:nvSpPr>
          <p:cNvPr id="29" name="TextBox 28"/>
          <p:cNvSpPr txBox="1"/>
          <p:nvPr/>
        </p:nvSpPr>
        <p:spPr>
          <a:xfrm>
            <a:off x="9310621" y="3687210"/>
            <a:ext cx="2055371" cy="369332"/>
          </a:xfrm>
          <a:prstGeom prst="rect">
            <a:avLst/>
          </a:prstGeom>
          <a:noFill/>
        </p:spPr>
        <p:txBody>
          <a:bodyPr wrap="none" rtlCol="0">
            <a:spAutoFit/>
          </a:bodyPr>
          <a:lstStyle/>
          <a:p>
            <a:r>
              <a:rPr lang="en-US" dirty="0"/>
              <a:t>Relational Tables</a:t>
            </a:r>
          </a:p>
        </p:txBody>
      </p:sp>
    </p:spTree>
    <p:extLst>
      <p:ext uri="{BB962C8B-B14F-4D97-AF65-F5344CB8AC3E}">
        <p14:creationId xmlns:p14="http://schemas.microsoft.com/office/powerpoint/2010/main" val="3245077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0216" y="3687210"/>
            <a:ext cx="5673851" cy="3057490"/>
          </a:xfrm>
          <a:prstGeom prst="rect">
            <a:avLst/>
          </a:prstGeom>
          <a:solidFill>
            <a:srgbClr val="AC1E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cs typeface="Consolas" panose="020B0609020204030204" pitchFamily="49" charset="0"/>
              </a:rPr>
              <a:t>{ _id: "12345",</a:t>
            </a:r>
          </a:p>
          <a:p>
            <a:r>
              <a:rPr lang="en-US" sz="1600" dirty="0">
                <a:solidFill>
                  <a:schemeClr val="tx1"/>
                </a:solidFill>
                <a:latin typeface="Consolas" panose="020B0609020204030204" pitchFamily="49" charset="0"/>
                <a:cs typeface="Consolas" panose="020B0609020204030204" pitchFamily="49" charset="0"/>
              </a:rPr>
              <a:t>  date: "2015-09-23",</a:t>
            </a:r>
          </a:p>
          <a:p>
            <a:r>
              <a:rPr lang="en-US" sz="1600" dirty="0">
                <a:solidFill>
                  <a:schemeClr val="tx1"/>
                </a:solidFill>
                <a:latin typeface="Consolas" panose="020B0609020204030204" pitchFamily="49" charset="0"/>
                <a:cs typeface="Consolas" panose="020B0609020204030204" pitchFamily="49" charset="0"/>
              </a:rPr>
              <a:t>  customer: {"</a:t>
            </a:r>
            <a:r>
              <a:rPr lang="en-US" sz="1600" dirty="0" err="1">
                <a:solidFill>
                  <a:schemeClr val="tx1"/>
                </a:solidFill>
                <a:latin typeface="Consolas" panose="020B0609020204030204" pitchFamily="49" charset="0"/>
                <a:cs typeface="Consolas" panose="020B0609020204030204" pitchFamily="49" charset="0"/>
              </a:rPr>
              <a:t>lastname</a:t>
            </a:r>
            <a:r>
              <a:rPr lang="en-US" sz="1600" dirty="0">
                <a:solidFill>
                  <a:schemeClr val="tx1"/>
                </a:solidFill>
                <a:latin typeface="Consolas" panose="020B0609020204030204" pitchFamily="49" charset="0"/>
                <a:cs typeface="Consolas" panose="020B0609020204030204" pitchFamily="49" charset="0"/>
              </a:rPr>
              <a:t>": ”Madison",</a:t>
            </a:r>
          </a:p>
          <a:p>
            <a:r>
              <a:rPr lang="en-US" sz="1600" dirty="0">
                <a:solidFill>
                  <a:schemeClr val="tx1"/>
                </a:solidFill>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firstname</a:t>
            </a:r>
            <a:r>
              <a:rPr lang="en-US" sz="1600" dirty="0">
                <a:solidFill>
                  <a:schemeClr val="tx1"/>
                </a:solidFill>
                <a:latin typeface="Consolas" panose="020B0609020204030204" pitchFamily="49" charset="0"/>
                <a:cs typeface="Consolas" panose="020B0609020204030204" pitchFamily="49" charset="0"/>
              </a:rPr>
              <a:t>": ”A",</a:t>
            </a:r>
          </a:p>
          <a:p>
            <a:r>
              <a:rPr lang="en-US" sz="1600" dirty="0">
                <a:solidFill>
                  <a:schemeClr val="tx1"/>
                </a:solidFill>
                <a:latin typeface="Consolas" panose="020B0609020204030204" pitchFamily="49" charset="0"/>
                <a:cs typeface="Consolas" panose="020B0609020204030204" pitchFamily="49" charset="0"/>
              </a:rPr>
              <a:t>             "address": ... },</a:t>
            </a:r>
          </a:p>
          <a:p>
            <a:r>
              <a:rPr lang="en-US" sz="1600" dirty="0">
                <a:solidFill>
                  <a:schemeClr val="tx1"/>
                </a:solidFill>
                <a:latin typeface="Consolas" panose="020B0609020204030204" pitchFamily="49" charset="0"/>
                <a:cs typeface="Consolas" panose="020B0609020204030204" pitchFamily="49" charset="0"/>
              </a:rPr>
              <a:t>  items: [</a:t>
            </a:r>
          </a:p>
          <a:p>
            <a:r>
              <a:rPr lang="en-US" sz="1600" dirty="0">
                <a:solidFill>
                  <a:schemeClr val="tx1"/>
                </a:solidFill>
                <a:latin typeface="Consolas" panose="020B0609020204030204" pitchFamily="49" charset="0"/>
                <a:cs typeface="Consolas" panose="020B0609020204030204" pitchFamily="49" charset="0"/>
              </a:rPr>
              <a:t>    {"sku":42, "quantity":1, "subtotal":19.95},</a:t>
            </a:r>
          </a:p>
          <a:p>
            <a:r>
              <a:rPr lang="en-US" sz="1600" dirty="0">
                <a:solidFill>
                  <a:schemeClr val="tx1"/>
                </a:solidFill>
                <a:latin typeface="Consolas" panose="020B0609020204030204" pitchFamily="49" charset="0"/>
                <a:cs typeface="Consolas" panose="020B0609020204030204" pitchFamily="49" charset="0"/>
              </a:rPr>
              <a:t>    {"sku":953, "quantity":2, "subtotal":8.90}</a:t>
            </a:r>
          </a:p>
          <a:p>
            <a:r>
              <a:rPr lang="en-US" sz="1600" dirty="0">
                <a:solidFill>
                  <a:schemeClr val="tx1"/>
                </a:solidFill>
                <a:latin typeface="Consolas" panose="020B0609020204030204" pitchFamily="49" charset="0"/>
                <a:cs typeface="Consolas" panose="020B0609020204030204" pitchFamily="49" charset="0"/>
              </a:rPr>
              <a:t>    ],</a:t>
            </a:r>
          </a:p>
          <a:p>
            <a:r>
              <a:rPr lang="en-US" sz="1600" dirty="0">
                <a:solidFill>
                  <a:schemeClr val="tx1"/>
                </a:solidFill>
                <a:latin typeface="Consolas" panose="020B0609020204030204" pitchFamily="49" charset="0"/>
                <a:cs typeface="Consolas" panose="020B0609020204030204" pitchFamily="49" charset="0"/>
              </a:rPr>
              <a:t>  total: 28.85</a:t>
            </a:r>
          </a:p>
          <a:p>
            <a:r>
              <a:rPr lang="en-US" sz="1600" dirty="0">
                <a:solidFill>
                  <a:schemeClr val="tx1"/>
                </a:solidFill>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US" dirty="0"/>
              <a:t>solving the “impedance mismatch” problem</a:t>
            </a:r>
          </a:p>
        </p:txBody>
      </p:sp>
      <p:sp>
        <p:nvSpPr>
          <p:cNvPr id="3" name="Content Placeholder 2"/>
          <p:cNvSpPr>
            <a:spLocks noGrp="1"/>
          </p:cNvSpPr>
          <p:nvPr>
            <p:ph idx="1"/>
          </p:nvPr>
        </p:nvSpPr>
        <p:spPr/>
        <p:txBody>
          <a:bodyPr/>
          <a:lstStyle/>
          <a:p>
            <a:r>
              <a:rPr lang="en-US" dirty="0"/>
              <a:t>In an aggregate-oriented database like MongoDB, the entire “object” or “natural aggregate” is stored in the database as a complete unit.  It can be retrieved with a simple lookup by its primary key. </a:t>
            </a:r>
          </a:p>
        </p:txBody>
      </p:sp>
      <p:sp>
        <p:nvSpPr>
          <p:cNvPr id="4" name="Rectangle 3"/>
          <p:cNvSpPr/>
          <p:nvPr/>
        </p:nvSpPr>
        <p:spPr>
          <a:xfrm>
            <a:off x="819397" y="3942551"/>
            <a:ext cx="3526972" cy="2375064"/>
          </a:xfrm>
          <a:prstGeom prst="rect">
            <a:avLst/>
          </a:prstGeom>
          <a:solidFill>
            <a:srgbClr val="AC1E1A"/>
          </a:solidFill>
        </p:spPr>
        <p:style>
          <a:lnRef idx="2">
            <a:schemeClr val="dk1"/>
          </a:lnRef>
          <a:fillRef idx="1">
            <a:schemeClr val="lt1"/>
          </a:fillRef>
          <a:effectRef idx="0">
            <a:schemeClr val="dk1"/>
          </a:effectRef>
          <a:fontRef idx="minor">
            <a:schemeClr val="dk1"/>
          </a:fontRef>
        </p:style>
        <p:txBody>
          <a:bodyPr rtlCol="0" anchor="t"/>
          <a:lstStyle/>
          <a:p>
            <a:r>
              <a:rPr lang="en-US" dirty="0"/>
              <a:t>Order #:  12345</a:t>
            </a:r>
            <a:br>
              <a:rPr lang="en-US" dirty="0"/>
            </a:br>
            <a:r>
              <a:rPr lang="en-US" dirty="0"/>
              <a:t>Date:  9/23/2015</a:t>
            </a:r>
            <a:br>
              <a:rPr lang="en-US" dirty="0"/>
            </a:br>
            <a:r>
              <a:rPr lang="en-US" dirty="0"/>
              <a:t>Customer:  A. Madison</a:t>
            </a:r>
            <a:br>
              <a:rPr lang="en-US" dirty="0"/>
            </a:br>
            <a:r>
              <a:rPr lang="en-US" dirty="0"/>
              <a:t>Items Ordered:</a:t>
            </a:r>
          </a:p>
          <a:p>
            <a:pPr>
              <a:tabLst>
                <a:tab pos="225425" algn="l"/>
                <a:tab pos="1317625" algn="l"/>
                <a:tab pos="2339975" algn="l"/>
              </a:tabLst>
            </a:pPr>
            <a:r>
              <a:rPr lang="en-US" dirty="0"/>
              <a:t>	SKU	QTY	Subtotal</a:t>
            </a:r>
          </a:p>
          <a:p>
            <a:pPr>
              <a:tabLst>
                <a:tab pos="225425" algn="l"/>
                <a:tab pos="1317625" algn="l"/>
                <a:tab pos="2339975" algn="l"/>
              </a:tabLst>
            </a:pPr>
            <a:r>
              <a:rPr lang="en-US" dirty="0"/>
              <a:t>	#42	1	$19.95</a:t>
            </a:r>
          </a:p>
          <a:p>
            <a:pPr>
              <a:tabLst>
                <a:tab pos="225425" algn="l"/>
                <a:tab pos="1317625" algn="l"/>
                <a:tab pos="2339975" algn="l"/>
              </a:tabLst>
            </a:pPr>
            <a:r>
              <a:rPr lang="en-US" dirty="0"/>
              <a:t>	#953	2	$8.90</a:t>
            </a:r>
          </a:p>
          <a:p>
            <a:pPr>
              <a:tabLst>
                <a:tab pos="225425" algn="l"/>
                <a:tab pos="1317625" algn="l"/>
                <a:tab pos="2339975" algn="l"/>
              </a:tabLst>
            </a:pPr>
            <a:r>
              <a:rPr lang="en-US" dirty="0"/>
              <a:t>Total:  $28.85</a:t>
            </a:r>
          </a:p>
        </p:txBody>
      </p:sp>
      <p:sp>
        <p:nvSpPr>
          <p:cNvPr id="29" name="TextBox 28"/>
          <p:cNvSpPr txBox="1"/>
          <p:nvPr/>
        </p:nvSpPr>
        <p:spPr>
          <a:xfrm>
            <a:off x="9958915" y="3317878"/>
            <a:ext cx="1980029" cy="369332"/>
          </a:xfrm>
          <a:prstGeom prst="rect">
            <a:avLst/>
          </a:prstGeom>
          <a:noFill/>
        </p:spPr>
        <p:txBody>
          <a:bodyPr wrap="none" rtlCol="0">
            <a:spAutoFit/>
          </a:bodyPr>
          <a:lstStyle/>
          <a:p>
            <a:r>
              <a:rPr lang="en-US" dirty="0"/>
              <a:t>MongoDB collection</a:t>
            </a:r>
          </a:p>
        </p:txBody>
      </p:sp>
      <p:sp>
        <p:nvSpPr>
          <p:cNvPr id="8" name="Right Arrow 7"/>
          <p:cNvSpPr/>
          <p:nvPr/>
        </p:nvSpPr>
        <p:spPr>
          <a:xfrm>
            <a:off x="4518620" y="4022471"/>
            <a:ext cx="1609344" cy="229514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just one write query</a:t>
            </a:r>
          </a:p>
        </p:txBody>
      </p:sp>
    </p:spTree>
    <p:extLst>
      <p:ext uri="{BB962C8B-B14F-4D97-AF65-F5344CB8AC3E}">
        <p14:creationId xmlns:p14="http://schemas.microsoft.com/office/powerpoint/2010/main" val="3479400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4692" y="5322189"/>
            <a:ext cx="514350" cy="257175"/>
          </a:xfrm>
          <a:prstGeom prst="rect">
            <a:avLst/>
          </a:prstGeom>
          <a:solidFill>
            <a:schemeClr val="accent3">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sz="3200" dirty="0"/>
              <a:t>Aggregate-Oriented Databases:</a:t>
            </a:r>
            <a:br>
              <a:rPr lang="en-US" sz="3200" dirty="0"/>
            </a:br>
            <a:r>
              <a:rPr lang="en-US" dirty="0"/>
              <a:t>Document Stores</a:t>
            </a:r>
          </a:p>
        </p:txBody>
      </p:sp>
      <p:sp>
        <p:nvSpPr>
          <p:cNvPr id="3" name="Content Placeholder 2"/>
          <p:cNvSpPr>
            <a:spLocks noGrp="1"/>
          </p:cNvSpPr>
          <p:nvPr>
            <p:ph idx="1"/>
          </p:nvPr>
        </p:nvSpPr>
        <p:spPr>
          <a:xfrm>
            <a:off x="1024129" y="2286000"/>
            <a:ext cx="5980176" cy="4023360"/>
          </a:xfrm>
        </p:spPr>
        <p:txBody>
          <a:bodyPr>
            <a:normAutofit fontScale="92500" lnSpcReduction="20000"/>
          </a:bodyPr>
          <a:lstStyle/>
          <a:p>
            <a:r>
              <a:rPr lang="en-US" dirty="0"/>
              <a:t>When data is distributed over large clusters, it can take a lot of communication and coordination to “re-assemble” an object like an order or a user profile from various tables stored on different servers.</a:t>
            </a:r>
          </a:p>
          <a:p>
            <a:r>
              <a:rPr lang="en-US" dirty="0"/>
              <a:t>Document stores are databases that instead store these “natural aggregates” together just as they are normally accessed—together.</a:t>
            </a:r>
          </a:p>
          <a:p>
            <a:r>
              <a:rPr lang="en-US" dirty="0"/>
              <a:t>They typically use JSON, but could use XML, to represent data that may be as simple or as complex as needed.</a:t>
            </a:r>
          </a:p>
          <a:p>
            <a:r>
              <a:rPr lang="en-US" dirty="0"/>
              <a:t>Each “document” is referenced by a key—an id number or URL that gives it a unique index.  Queries very simply ask for the value for a given key.</a:t>
            </a:r>
          </a:p>
        </p:txBody>
      </p:sp>
      <p:sp>
        <p:nvSpPr>
          <p:cNvPr id="5" name="Slide Number Placeholder 4"/>
          <p:cNvSpPr>
            <a:spLocks noGrp="1"/>
          </p:cNvSpPr>
          <p:nvPr>
            <p:ph type="sldNum" sz="quarter" idx="12"/>
          </p:nvPr>
        </p:nvSpPr>
        <p:spPr/>
        <p:txBody>
          <a:bodyPr/>
          <a:lstStyle/>
          <a:p>
            <a:fld id="{3448CC29-ACB0-4228-8A5E-9B46FDE56883}" type="slidenum">
              <a:rPr lang="en-US" smtClean="0"/>
              <a:pPr/>
              <a:t>32</a:t>
            </a:fld>
            <a:endParaRPr lang="en-US"/>
          </a:p>
        </p:txBody>
      </p:sp>
      <p:pic>
        <p:nvPicPr>
          <p:cNvPr id="6146" name="Picture 2" descr="http://www.informit.com/content/images/art_sadalage_nosql/elementLinks/fig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033" y="2252154"/>
            <a:ext cx="4752240" cy="41582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84731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Document-based datamodel</a:t>
            </a:r>
            <a:endParaRPr lang="en-US" dirty="0">
              <a:solidFill>
                <a:srgbClr val="002060"/>
              </a:solidFill>
            </a:endParaRPr>
          </a:p>
        </p:txBody>
      </p:sp>
      <p:sp>
        <p:nvSpPr>
          <p:cNvPr id="5" name="Slide Number Placeholder 4"/>
          <p:cNvSpPr>
            <a:spLocks noGrp="1"/>
          </p:cNvSpPr>
          <p:nvPr>
            <p:ph type="sldNum" sz="quarter" idx="12"/>
          </p:nvPr>
        </p:nvSpPr>
        <p:spPr/>
        <p:txBody>
          <a:bodyPr/>
          <a:lstStyle/>
          <a:p>
            <a:fld id="{D9C8D775-F4DC-4206-9BCB-7FD370A7AFA1}" type="slidenum">
              <a:rPr lang="en-US" smtClean="0"/>
              <a:t>33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178" y="5475060"/>
            <a:ext cx="3943350" cy="1162050"/>
          </a:xfrm>
          <a:prstGeom prst="rect">
            <a:avLst/>
          </a:prstGeom>
        </p:spPr>
      </p:pic>
      <p:pic>
        <p:nvPicPr>
          <p:cNvPr id="7" name="Picture 6"/>
          <p:cNvPicPr>
            <a:picLocks noChangeAspect="1"/>
          </p:cNvPicPr>
          <p:nvPr/>
        </p:nvPicPr>
        <p:blipFill>
          <a:blip r:embed="rId4"/>
          <a:stretch>
            <a:fillRect/>
          </a:stretch>
        </p:blipFill>
        <p:spPr>
          <a:xfrm>
            <a:off x="278600" y="2045108"/>
            <a:ext cx="7398748" cy="34299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375" y="2395040"/>
            <a:ext cx="4211153" cy="2011131"/>
          </a:xfrm>
          <a:prstGeom prst="rect">
            <a:avLst/>
          </a:prstGeom>
        </p:spPr>
      </p:pic>
    </p:spTree>
    <p:extLst>
      <p:ext uri="{BB962C8B-B14F-4D97-AF65-F5344CB8AC3E}">
        <p14:creationId xmlns:p14="http://schemas.microsoft.com/office/powerpoint/2010/main" val="4208149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9049" y="248410"/>
            <a:ext cx="8610600" cy="1293028"/>
          </a:xfrm>
          <a:solidFill>
            <a:schemeClr val="tx2">
              <a:lumMod val="50000"/>
            </a:schemeClr>
          </a:solidFill>
        </p:spPr>
        <p:txBody>
          <a:bodyPr/>
          <a:lstStyle/>
          <a:p>
            <a:r>
              <a:rPr lang="en-US" sz="3200" b="1" dirty="0">
                <a:solidFill>
                  <a:schemeClr val="bg2">
                    <a:lumMod val="50000"/>
                  </a:schemeClr>
                </a:solidFill>
              </a:rPr>
              <a:t>Overview of a Document-based datamodel</a:t>
            </a:r>
            <a:endParaRPr lang="en-US" sz="3200" dirty="0">
              <a:solidFill>
                <a:schemeClr val="bg2">
                  <a:lumMod val="50000"/>
                </a:schemeClr>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9485" y="1346200"/>
            <a:ext cx="9744551" cy="5410200"/>
          </a:xfrm>
        </p:spPr>
      </p:pic>
      <p:sp>
        <p:nvSpPr>
          <p:cNvPr id="3" name="Footer Placeholder 2"/>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C8D775-F4DC-4206-9BCB-7FD370A7AFA1}" type="slidenum">
              <a:rPr lang="en-US" smtClean="0"/>
              <a:t>34</a:t>
            </a:fld>
            <a:endParaRPr lang="en-US" dirty="0"/>
          </a:p>
        </p:txBody>
      </p:sp>
    </p:spTree>
    <p:extLst>
      <p:ext uri="{BB962C8B-B14F-4D97-AF65-F5344CB8AC3E}">
        <p14:creationId xmlns:p14="http://schemas.microsoft.com/office/powerpoint/2010/main" val="1484559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9932" y="992235"/>
            <a:ext cx="8492894" cy="5226003"/>
          </a:xfrm>
        </p:spPr>
      </p:pic>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35</a:t>
            </a:fld>
            <a:endParaRPr lang="en-US" dirty="0"/>
          </a:p>
        </p:txBody>
      </p:sp>
    </p:spTree>
    <p:extLst>
      <p:ext uri="{BB962C8B-B14F-4D97-AF65-F5344CB8AC3E}">
        <p14:creationId xmlns:p14="http://schemas.microsoft.com/office/powerpoint/2010/main" val="1369444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426" y="1232738"/>
            <a:ext cx="8680608" cy="5625262"/>
          </a:xfrm>
        </p:spPr>
      </p:pic>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36</a:t>
            </a:fld>
            <a:endParaRPr lang="en-US" dirty="0"/>
          </a:p>
        </p:txBody>
      </p:sp>
    </p:spTree>
    <p:extLst>
      <p:ext uri="{BB962C8B-B14F-4D97-AF65-F5344CB8AC3E}">
        <p14:creationId xmlns:p14="http://schemas.microsoft.com/office/powerpoint/2010/main" val="2285975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bg2">
                    <a:lumMod val="50000"/>
                  </a:schemeClr>
                </a:solidFill>
              </a:rPr>
              <a:t>Overview of a Document-based datamodel</a:t>
            </a:r>
            <a:endParaRPr lang="en-US" sz="3200" dirty="0">
              <a:solidFill>
                <a:schemeClr val="bg2">
                  <a:lumMod val="50000"/>
                </a:scheme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302" y="1152983"/>
            <a:ext cx="10069859" cy="5584559"/>
          </a:xfrm>
        </p:spPr>
      </p:pic>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37</a:t>
            </a:fld>
            <a:endParaRPr lang="en-US" dirty="0"/>
          </a:p>
        </p:txBody>
      </p:sp>
    </p:spTree>
    <p:extLst>
      <p:ext uri="{BB962C8B-B14F-4D97-AF65-F5344CB8AC3E}">
        <p14:creationId xmlns:p14="http://schemas.microsoft.com/office/powerpoint/2010/main" val="1532106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a:t>
            </a:r>
            <a:r>
              <a:rPr lang="en-US" dirty="0" err="1"/>
              <a:t>MongoDB</a:t>
            </a:r>
            <a:r>
              <a:rPr lang="en-US" dirty="0"/>
              <a:t> query</a:t>
            </a:r>
          </a:p>
        </p:txBody>
      </p:sp>
      <p:pic>
        <p:nvPicPr>
          <p:cNvPr id="6" name="Content Placeholder 5"/>
          <p:cNvPicPr>
            <a:picLocks noGrp="1" noChangeAspect="1"/>
          </p:cNvPicPr>
          <p:nvPr>
            <p:ph idx="1"/>
          </p:nvPr>
        </p:nvPicPr>
        <p:blipFill>
          <a:blip r:embed="rId3"/>
          <a:stretch>
            <a:fillRect/>
          </a:stretch>
        </p:blipFill>
        <p:spPr>
          <a:xfrm>
            <a:off x="646111" y="2044978"/>
            <a:ext cx="6105525" cy="1733550"/>
          </a:xfrm>
          <a:prstGeom prst="rect">
            <a:avLst/>
          </a:prstGeo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C8D775-F4DC-4206-9BCB-7FD370A7AFA1}" type="slidenum">
              <a:rPr lang="en-US" smtClean="0"/>
              <a:t>38</a:t>
            </a:fld>
            <a:endParaRPr lang="en-US" dirty="0"/>
          </a:p>
        </p:txBody>
      </p:sp>
      <p:pic>
        <p:nvPicPr>
          <p:cNvPr id="7" name="Picture 6"/>
          <p:cNvPicPr>
            <a:picLocks noChangeAspect="1"/>
          </p:cNvPicPr>
          <p:nvPr/>
        </p:nvPicPr>
        <p:blipFill>
          <a:blip r:embed="rId4"/>
          <a:stretch>
            <a:fillRect/>
          </a:stretch>
        </p:blipFill>
        <p:spPr>
          <a:xfrm>
            <a:off x="646111" y="4681710"/>
            <a:ext cx="6029325" cy="514350"/>
          </a:xfrm>
          <a:prstGeom prst="rect">
            <a:avLst/>
          </a:prstGeom>
        </p:spPr>
      </p:pic>
      <p:sp>
        <p:nvSpPr>
          <p:cNvPr id="8" name="TextBox 7"/>
          <p:cNvSpPr txBox="1"/>
          <p:nvPr/>
        </p:nvSpPr>
        <p:spPr>
          <a:xfrm>
            <a:off x="513376" y="1391583"/>
            <a:ext cx="1281120" cy="461665"/>
          </a:xfrm>
          <a:prstGeom prst="rect">
            <a:avLst/>
          </a:prstGeom>
          <a:noFill/>
        </p:spPr>
        <p:txBody>
          <a:bodyPr wrap="none" rtlCol="0">
            <a:spAutoFit/>
          </a:bodyPr>
          <a:lstStyle/>
          <a:p>
            <a:r>
              <a:rPr lang="en-US" sz="2400" b="1" dirty="0">
                <a:solidFill>
                  <a:srgbClr val="FF0000"/>
                </a:solidFill>
              </a:rPr>
              <a:t>MySQL:</a:t>
            </a:r>
          </a:p>
        </p:txBody>
      </p:sp>
      <p:sp>
        <p:nvSpPr>
          <p:cNvPr id="9" name="TextBox 8"/>
          <p:cNvSpPr txBox="1"/>
          <p:nvPr/>
        </p:nvSpPr>
        <p:spPr>
          <a:xfrm>
            <a:off x="646111" y="4127874"/>
            <a:ext cx="1723549" cy="461665"/>
          </a:xfrm>
          <a:prstGeom prst="rect">
            <a:avLst/>
          </a:prstGeom>
          <a:noFill/>
        </p:spPr>
        <p:txBody>
          <a:bodyPr wrap="none" rtlCol="0">
            <a:spAutoFit/>
          </a:bodyPr>
          <a:lstStyle/>
          <a:p>
            <a:r>
              <a:rPr lang="en-US" sz="2400" b="1" dirty="0" err="1">
                <a:solidFill>
                  <a:srgbClr val="FF0000"/>
                </a:solidFill>
              </a:rPr>
              <a:t>MongoDB</a:t>
            </a:r>
            <a:r>
              <a:rPr lang="en-US" sz="2400" b="1" dirty="0">
                <a:solidFill>
                  <a:srgbClr val="FF0000"/>
                </a:solidFill>
              </a:rPr>
              <a:t>:</a:t>
            </a:r>
          </a:p>
        </p:txBody>
      </p:sp>
      <p:sp>
        <p:nvSpPr>
          <p:cNvPr id="10" name="TextBox 9"/>
          <p:cNvSpPr txBox="1"/>
          <p:nvPr/>
        </p:nvSpPr>
        <p:spPr>
          <a:xfrm>
            <a:off x="5604386" y="5691979"/>
            <a:ext cx="6244017" cy="707886"/>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000" b="1" dirty="0"/>
              <a:t>There is no join in </a:t>
            </a:r>
            <a:r>
              <a:rPr lang="en-US" sz="2000" b="1" dirty="0" err="1"/>
              <a:t>MongoDB</a:t>
            </a:r>
            <a:r>
              <a:rPr lang="en-US" sz="2000" b="1" dirty="0"/>
              <a:t> query </a:t>
            </a:r>
          </a:p>
          <a:p>
            <a:r>
              <a:rPr lang="en-US" sz="2000" b="1" dirty="0"/>
              <a:t>Because we are using an aggregate data model</a:t>
            </a:r>
          </a:p>
        </p:txBody>
      </p:sp>
    </p:spTree>
    <p:extLst>
      <p:ext uri="{BB962C8B-B14F-4D97-AF65-F5344CB8AC3E}">
        <p14:creationId xmlns:p14="http://schemas.microsoft.com/office/powerpoint/2010/main" val="202819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aggregate-orientation</a:t>
            </a:r>
          </a:p>
        </p:txBody>
      </p:sp>
      <p:sp>
        <p:nvSpPr>
          <p:cNvPr id="3" name="Content Placeholder 2"/>
          <p:cNvSpPr>
            <a:spLocks noGrp="1"/>
          </p:cNvSpPr>
          <p:nvPr>
            <p:ph idx="1"/>
          </p:nvPr>
        </p:nvSpPr>
        <p:spPr/>
        <p:txBody>
          <a:bodyPr/>
          <a:lstStyle/>
          <a:p>
            <a:r>
              <a:rPr lang="en-US" dirty="0"/>
              <a:t>First: much easier for programmers!  No more complex SQL.  The “objects” of your program can be stored and retrieved as they are structured naturally.</a:t>
            </a:r>
          </a:p>
          <a:p>
            <a:r>
              <a:rPr lang="en-US" dirty="0"/>
              <a:t>Second: As you scale out to a cluster, the “natural aggregates” will not be broken up and distributed across nodes.  The “document” has a clear boundary that will not be violated.</a:t>
            </a:r>
          </a:p>
        </p:txBody>
      </p:sp>
      <p:sp>
        <p:nvSpPr>
          <p:cNvPr id="4" name="Rounded Rectangle 3"/>
          <p:cNvSpPr/>
          <p:nvPr/>
        </p:nvSpPr>
        <p:spPr>
          <a:xfrm>
            <a:off x="3081528" y="5303520"/>
            <a:ext cx="1143000" cy="786384"/>
          </a:xfrm>
          <a:prstGeom prst="roundRect">
            <a:avLst/>
          </a:prstGeom>
          <a:solidFill>
            <a:srgbClr val="AC1E1A"/>
          </a:solidFill>
          <a:ln>
            <a:solidFill>
              <a:srgbClr val="D15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498848" y="5303520"/>
            <a:ext cx="1143000" cy="786384"/>
          </a:xfrm>
          <a:prstGeom prst="roundRect">
            <a:avLst/>
          </a:prstGeom>
          <a:solidFill>
            <a:srgbClr val="AC1E1A"/>
          </a:solidFill>
          <a:ln>
            <a:solidFill>
              <a:srgbClr val="D15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916168" y="5303520"/>
            <a:ext cx="1143000" cy="786384"/>
          </a:xfrm>
          <a:prstGeom prst="roundRect">
            <a:avLst/>
          </a:prstGeom>
          <a:solidFill>
            <a:srgbClr val="AC1E1A"/>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33488" y="5303520"/>
            <a:ext cx="1143000" cy="786384"/>
          </a:xfrm>
          <a:prstGeom prst="roundRect">
            <a:avLst/>
          </a:prstGeom>
          <a:solidFill>
            <a:srgbClr val="AC1E1A"/>
          </a:solidFill>
          <a:ln>
            <a:solidFill>
              <a:srgbClr val="D15E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27832" y="5422392"/>
            <a:ext cx="347472" cy="28346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10130" y="5532120"/>
            <a:ext cx="347472" cy="283464"/>
          </a:xfrm>
          <a:prstGeom prst="rect">
            <a:avLst/>
          </a:prstGeom>
          <a:solidFill>
            <a:srgbClr val="AC1E1A"/>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626865" y="5422392"/>
            <a:ext cx="347472" cy="283464"/>
          </a:xfrm>
          <a:prstGeom prst="rect">
            <a:avLst/>
          </a:prstGeom>
          <a:solidFill>
            <a:srgbClr val="AC1E1A"/>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41136" y="5422392"/>
            <a:ext cx="347472" cy="28346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40196" y="5532120"/>
            <a:ext cx="347472" cy="283464"/>
          </a:xfrm>
          <a:prstGeom prst="rect">
            <a:avLst/>
          </a:prstGeom>
          <a:solidFill>
            <a:srgbClr val="AC1E1A"/>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56933" y="5422392"/>
            <a:ext cx="347472" cy="283464"/>
          </a:xfrm>
          <a:prstGeom prst="rect">
            <a:avLst/>
          </a:prstGeom>
          <a:solidFill>
            <a:srgbClr val="AC1E1A"/>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2459736" y="5696712"/>
            <a:ext cx="1024130" cy="525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62456" y="6150786"/>
            <a:ext cx="1911096" cy="646331"/>
          </a:xfrm>
          <a:prstGeom prst="rect">
            <a:avLst/>
          </a:prstGeom>
          <a:noFill/>
        </p:spPr>
        <p:txBody>
          <a:bodyPr wrap="square" rtlCol="0">
            <a:spAutoFit/>
          </a:bodyPr>
          <a:lstStyle/>
          <a:p>
            <a:r>
              <a:rPr lang="en-US" dirty="0">
                <a:solidFill>
                  <a:schemeClr val="accent5"/>
                </a:solidFill>
              </a:rPr>
              <a:t>document integrity is preserved</a:t>
            </a:r>
          </a:p>
        </p:txBody>
      </p:sp>
    </p:spTree>
    <p:extLst>
      <p:ext uri="{BB962C8B-B14F-4D97-AF65-F5344CB8AC3E}">
        <p14:creationId xmlns:p14="http://schemas.microsoft.com/office/powerpoint/2010/main" val="298789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85000"/>
                    <a:lumOff val="15000"/>
                  </a:schemeClr>
                </a:solidFill>
              </a:rPr>
              <a:t>Relational databases </a:t>
            </a:r>
          </a:p>
        </p:txBody>
      </p:sp>
      <p:sp>
        <p:nvSpPr>
          <p:cNvPr id="5" name="Slide Number Placeholder 4"/>
          <p:cNvSpPr>
            <a:spLocks noGrp="1"/>
          </p:cNvSpPr>
          <p:nvPr>
            <p:ph type="sldNum" sz="quarter" idx="12"/>
          </p:nvPr>
        </p:nvSpPr>
        <p:spPr/>
        <p:txBody>
          <a:bodyPr/>
          <a:lstStyle/>
          <a:p>
            <a:fld id="{D9C8D775-F4DC-4206-9BCB-7FD370A7AFA1}" type="slidenum">
              <a:rPr lang="en-US" smtClean="0"/>
              <a:t>4</a:t>
            </a:fld>
            <a:endParaRPr lang="en-US" dirty="0"/>
          </a:p>
        </p:txBody>
      </p:sp>
      <p:sp>
        <p:nvSpPr>
          <p:cNvPr id="6" name="TextBox 5"/>
          <p:cNvSpPr txBox="1"/>
          <p:nvPr/>
        </p:nvSpPr>
        <p:spPr>
          <a:xfrm>
            <a:off x="970740" y="1853248"/>
            <a:ext cx="6458760" cy="3785652"/>
          </a:xfrm>
          <a:prstGeom prst="rect">
            <a:avLst/>
          </a:prstGeom>
          <a:noFill/>
        </p:spPr>
        <p:txBody>
          <a:bodyPr wrap="square" rtlCol="0">
            <a:spAutoFit/>
          </a:bodyPr>
          <a:lstStyle/>
          <a:p>
            <a:r>
              <a:rPr lang="en-US" sz="2400" dirty="0"/>
              <a:t>Benefits of Relational databases:</a:t>
            </a:r>
          </a:p>
          <a:p>
            <a:endParaRPr lang="en-US" sz="2400" dirty="0"/>
          </a:p>
          <a:p>
            <a:pPr marL="285750" indent="-285750">
              <a:buClr>
                <a:schemeClr val="accent3">
                  <a:lumMod val="75000"/>
                </a:schemeClr>
              </a:buClr>
              <a:buFont typeface="Wingdings" panose="05000000000000000000" pitchFamily="2" charset="2"/>
              <a:buChar char="Ø"/>
            </a:pPr>
            <a:r>
              <a:rPr lang="en-US" sz="2400" dirty="0"/>
              <a:t>ACID</a:t>
            </a:r>
          </a:p>
          <a:p>
            <a:pPr marL="285750" indent="-285750">
              <a:buClr>
                <a:schemeClr val="accent3">
                  <a:lumMod val="75000"/>
                </a:schemeClr>
              </a:buClr>
              <a:buFont typeface="Wingdings" panose="05000000000000000000" pitchFamily="2" charset="2"/>
              <a:buChar char="Ø"/>
            </a:pPr>
            <a:r>
              <a:rPr lang="en-US" sz="2400" dirty="0"/>
              <a:t>Strong consistancy, concurrency, recovery</a:t>
            </a:r>
          </a:p>
          <a:p>
            <a:pPr marL="285750" indent="-285750">
              <a:buClr>
                <a:schemeClr val="accent3">
                  <a:lumMod val="75000"/>
                </a:schemeClr>
              </a:buClr>
              <a:buFont typeface="Wingdings" panose="05000000000000000000" pitchFamily="2" charset="2"/>
              <a:buChar char="Ø"/>
            </a:pPr>
            <a:r>
              <a:rPr lang="en-US" sz="2400" dirty="0"/>
              <a:t>Mathematical background </a:t>
            </a:r>
          </a:p>
          <a:p>
            <a:pPr marL="285750" indent="-285750">
              <a:buClr>
                <a:schemeClr val="accent3">
                  <a:lumMod val="75000"/>
                </a:schemeClr>
              </a:buClr>
              <a:buFont typeface="Wingdings" panose="05000000000000000000" pitchFamily="2" charset="2"/>
              <a:buChar char="Ø"/>
            </a:pPr>
            <a:r>
              <a:rPr lang="en-US" sz="2400" dirty="0"/>
              <a:t>Standard Query language (SQL)</a:t>
            </a:r>
          </a:p>
          <a:p>
            <a:pPr marL="285750" indent="-285750">
              <a:buClr>
                <a:schemeClr val="accent3">
                  <a:lumMod val="75000"/>
                </a:schemeClr>
              </a:buClr>
              <a:buFont typeface="Wingdings" panose="05000000000000000000" pitchFamily="2" charset="2"/>
              <a:buChar char="Ø"/>
            </a:pPr>
            <a:r>
              <a:rPr lang="en-US" sz="2400" dirty="0"/>
              <a:t>Lots of tools to use with i.e: Reporting services, entity frameworks,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endParaRPr lang="en-US" sz="2400" dirty="0"/>
          </a:p>
        </p:txBody>
      </p:sp>
    </p:spTree>
    <p:extLst>
      <p:ext uri="{BB962C8B-B14F-4D97-AF65-F5344CB8AC3E}">
        <p14:creationId xmlns:p14="http://schemas.microsoft.com/office/powerpoint/2010/main" val="179345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NEED FOR ACID</a:t>
            </a:r>
          </a:p>
        </p:txBody>
      </p:sp>
      <p:sp>
        <p:nvSpPr>
          <p:cNvPr id="3" name="Content Placeholder 2"/>
          <p:cNvSpPr>
            <a:spLocks noGrp="1"/>
          </p:cNvSpPr>
          <p:nvPr>
            <p:ph idx="1"/>
          </p:nvPr>
        </p:nvSpPr>
        <p:spPr/>
        <p:txBody>
          <a:bodyPr>
            <a:normAutofit/>
          </a:bodyPr>
          <a:lstStyle/>
          <a:p>
            <a:r>
              <a:rPr lang="en-US" dirty="0"/>
              <a:t>Relational databases boast “ACID” Transactions (atomic, consistent, isolated, durable).</a:t>
            </a:r>
          </a:p>
          <a:p>
            <a:r>
              <a:rPr lang="en-US" dirty="0"/>
              <a:t>The big idea of ACID is that, when lots of people are updating the database at the same time, no transaction will be “half completed”.</a:t>
            </a:r>
          </a:p>
          <a:p>
            <a:r>
              <a:rPr lang="en-US" dirty="0"/>
              <a:t>This is really important when one “natural aggregate” represents several database operations in a cluster.</a:t>
            </a:r>
          </a:p>
          <a:p>
            <a:r>
              <a:rPr lang="en-US"/>
              <a:t>In </a:t>
            </a:r>
            <a:r>
              <a:rPr lang="en-US" dirty="0" err="1"/>
              <a:t>MongoDB</a:t>
            </a:r>
            <a:r>
              <a:rPr lang="en-US" dirty="0"/>
              <a:t> (or </a:t>
            </a:r>
            <a:r>
              <a:rPr lang="en-US" dirty="0" err="1"/>
              <a:t>Riak</a:t>
            </a:r>
            <a:r>
              <a:rPr lang="en-US" dirty="0"/>
              <a:t>, Dynamo, </a:t>
            </a:r>
            <a:r>
              <a:rPr lang="en-US" dirty="0" err="1"/>
              <a:t>CouchDB</a:t>
            </a:r>
            <a:r>
              <a:rPr lang="en-US" dirty="0"/>
              <a:t>, </a:t>
            </a:r>
            <a:r>
              <a:rPr lang="en-US" dirty="0" err="1"/>
              <a:t>etc</a:t>
            </a:r>
            <a:r>
              <a:rPr lang="en-US" dirty="0"/>
              <a:t>), the document is the transaction boundary.  You may insert, update, or delete a document, and those operations will be atomic and “safe”.  Only if you’re updating more than one document will you suffer for lack of ACID guarantees.</a:t>
            </a:r>
          </a:p>
          <a:p>
            <a:endParaRPr lang="en-US" dirty="0"/>
          </a:p>
        </p:txBody>
      </p:sp>
    </p:spTree>
    <p:extLst>
      <p:ext uri="{BB962C8B-B14F-4D97-AF65-F5344CB8AC3E}">
        <p14:creationId xmlns:p14="http://schemas.microsoft.com/office/powerpoint/2010/main" val="4284331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0442" y="2665857"/>
            <a:ext cx="4200525" cy="257175"/>
          </a:xfrm>
          <a:prstGeom prst="rect">
            <a:avLst/>
          </a:prstGeom>
          <a:solidFill>
            <a:schemeClr val="bg1">
              <a:lumMod val="9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a:t>Aggregate-Oriented DBs pro-and-con</a:t>
            </a:r>
            <a:endParaRPr lang="en-US" dirty="0"/>
          </a:p>
        </p:txBody>
      </p:sp>
      <p:sp>
        <p:nvSpPr>
          <p:cNvPr id="3" name="Content Placeholder 2"/>
          <p:cNvSpPr>
            <a:spLocks noGrp="1"/>
          </p:cNvSpPr>
          <p:nvPr>
            <p:ph idx="1"/>
          </p:nvPr>
        </p:nvSpPr>
        <p:spPr/>
        <p:txBody>
          <a:bodyPr/>
          <a:lstStyle/>
          <a:p>
            <a:r>
              <a:rPr lang="en-US" dirty="0"/>
              <a:t>Advantages</a:t>
            </a:r>
          </a:p>
          <a:p>
            <a:pPr lvl="1"/>
            <a:r>
              <a:rPr lang="en-US" dirty="0"/>
              <a:t>Keeps data together that’s queried together; this helps with consistency and query speed especially on distributed systems</a:t>
            </a:r>
          </a:p>
          <a:p>
            <a:pPr lvl="1"/>
            <a:r>
              <a:rPr lang="en-US" dirty="0"/>
              <a:t>Allows very complex data structures with lists and nesting</a:t>
            </a:r>
          </a:p>
          <a:p>
            <a:pPr lvl="1"/>
            <a:r>
              <a:rPr lang="en-US" dirty="0"/>
              <a:t>Doesn’t require much up-front design; programmers can develop the schema as they go. </a:t>
            </a:r>
          </a:p>
          <a:p>
            <a:r>
              <a:rPr lang="en-US" dirty="0"/>
              <a:t>Disadvantages</a:t>
            </a:r>
          </a:p>
          <a:p>
            <a:pPr lvl="1"/>
            <a:r>
              <a:rPr lang="en-US" dirty="0"/>
              <a:t>Less controls on consistency and integrity than in the relational data model.</a:t>
            </a:r>
          </a:p>
        </p:txBody>
      </p:sp>
      <p:pic>
        <p:nvPicPr>
          <p:cNvPr id="11266" name="Picture 2" descr="https://changeaas.files.wordpress.com/2014/08/mongod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8271" y="5691641"/>
            <a:ext cx="3359521" cy="111874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utoShape 4" descr="https://serverdensity-wpengine.netdna-ssl.com/wp-content/uploads/2015/03/riak-database1.jpg"/>
          <p:cNvSpPr>
            <a:spLocks noChangeAspect="1" noChangeArrowheads="1"/>
          </p:cNvSpPr>
          <p:nvPr/>
        </p:nvSpPr>
        <p:spPr bwMode="auto">
          <a:xfrm>
            <a:off x="7482649" y="517568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0" name="Picture 6" descr="http://bigdataanalyticsnews.com/wp-content/uploads/2014/09/Ria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907" y="5480483"/>
            <a:ext cx="2374583" cy="902342"/>
          </a:xfrm>
          <a:prstGeom prst="rect">
            <a:avLst/>
          </a:prstGeom>
          <a:noFill/>
          <a:extLst>
            <a:ext uri="{909E8E84-426E-40dd-AFC4-6F175D3DCCD1}">
              <a14:hiddenFill xmlns:a14="http://schemas.microsoft.com/office/drawing/2010/main" xmlns="">
                <a:solidFill>
                  <a:srgbClr val="FFFFFF"/>
                </a:solidFill>
              </a14:hiddenFill>
            </a:ext>
          </a:extLst>
        </p:spPr>
      </p:pic>
      <p:pic>
        <p:nvPicPr>
          <p:cNvPr id="11272" name="Picture 8" descr="http://robertgreiner.com/uploads/images/2010/couchd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897" y="5494571"/>
            <a:ext cx="1117552" cy="1015957"/>
          </a:xfrm>
          <a:prstGeom prst="rect">
            <a:avLst/>
          </a:prstGeom>
          <a:noFill/>
          <a:extLst>
            <a:ext uri="{909E8E84-426E-40dd-AFC4-6F175D3DCCD1}">
              <a14:hiddenFill xmlns:a14="http://schemas.microsoft.com/office/drawing/2010/main" xmlns="">
                <a:solidFill>
                  <a:srgbClr val="FFFFFF"/>
                </a:solidFill>
              </a14:hiddenFill>
            </a:ext>
          </a:extLst>
        </p:spPr>
      </p:pic>
      <p:pic>
        <p:nvPicPr>
          <p:cNvPr id="11274" name="Picture 10" descr="https://cdn.tutsplus.com/net/authors/jeffreyway/RethinkD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5529" y="5742431"/>
            <a:ext cx="1017169" cy="10171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55405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Column family data model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42</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sp>
        <p:nvSpPr>
          <p:cNvPr id="7"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a:buClr>
                <a:schemeClr val="accent1"/>
              </a:buClr>
            </a:pPr>
            <a:endParaRPr lang="en-US" dirty="0"/>
          </a:p>
        </p:txBody>
      </p:sp>
      <p:sp>
        <p:nvSpPr>
          <p:cNvPr id="8" name="Rectangle 7"/>
          <p:cNvSpPr/>
          <p:nvPr/>
        </p:nvSpPr>
        <p:spPr>
          <a:xfrm>
            <a:off x="646110" y="1684732"/>
            <a:ext cx="8807605" cy="3262432"/>
          </a:xfrm>
          <a:prstGeom prst="rect">
            <a:avLst/>
          </a:prstGeom>
        </p:spPr>
        <p:txBody>
          <a:bodyPr wrap="square">
            <a:spAutoFit/>
          </a:bodyPr>
          <a:lstStyle/>
          <a:p>
            <a:r>
              <a:rPr lang="en-US" sz="2400" b="1" dirty="0"/>
              <a:t>Some statistics about Facebook Search </a:t>
            </a:r>
            <a:r>
              <a:rPr lang="en-US" sz="2400" dirty="0"/>
              <a:t>(using </a:t>
            </a:r>
            <a:r>
              <a:rPr lang="en-US" sz="2400" b="1" dirty="0">
                <a:solidFill>
                  <a:srgbClr val="00B0F0"/>
                </a:solidFill>
              </a:rPr>
              <a:t>Cassandra</a:t>
            </a:r>
            <a:r>
              <a:rPr lang="en-US" sz="2400" dirty="0"/>
              <a:t>)</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t>MySQL &gt; 50 GB Data</a:t>
            </a:r>
          </a:p>
          <a:p>
            <a:pPr marL="800100" lvl="1" indent="-342900">
              <a:buFont typeface="Wingdings" panose="05000000000000000000" pitchFamily="2" charset="2"/>
              <a:buChar char="Ø"/>
            </a:pPr>
            <a:r>
              <a:rPr lang="en-US" sz="2200" dirty="0"/>
              <a:t>Writes Average : ~300 ms</a:t>
            </a:r>
          </a:p>
          <a:p>
            <a:pPr marL="800100" lvl="1" indent="-342900">
              <a:buFont typeface="Wingdings" panose="05000000000000000000" pitchFamily="2" charset="2"/>
              <a:buChar char="Ø"/>
            </a:pPr>
            <a:r>
              <a:rPr lang="en-US" sz="2200" dirty="0"/>
              <a:t>Reads Average : ~350 ms</a:t>
            </a:r>
          </a:p>
          <a:p>
            <a:pPr marL="800100" lvl="1" indent="-342900">
              <a:buFont typeface="Wingdings" panose="05000000000000000000" pitchFamily="2" charset="2"/>
              <a:buChar char="Ø"/>
            </a:pPr>
            <a:endParaRPr lang="en-US" sz="2200" dirty="0"/>
          </a:p>
          <a:p>
            <a:pPr marL="342900" indent="-342900">
              <a:buFont typeface="Wingdings" panose="05000000000000000000" pitchFamily="2" charset="2"/>
              <a:buChar char="v"/>
            </a:pPr>
            <a:r>
              <a:rPr lang="en-US" sz="2400" dirty="0"/>
              <a:t>Rewritten with Cassandra &gt; 50 GB Data</a:t>
            </a:r>
          </a:p>
          <a:p>
            <a:pPr marL="800100" lvl="1" indent="-342900">
              <a:buFont typeface="Wingdings" panose="05000000000000000000" pitchFamily="2" charset="2"/>
              <a:buChar char="Ø"/>
            </a:pPr>
            <a:r>
              <a:rPr lang="en-US" sz="2200" dirty="0"/>
              <a:t>Writes Average : 0.12 ms</a:t>
            </a:r>
          </a:p>
          <a:p>
            <a:pPr marL="800100" lvl="1" indent="-342900">
              <a:buFont typeface="Wingdings" panose="05000000000000000000" pitchFamily="2" charset="2"/>
              <a:buChar char="Ø"/>
            </a:pPr>
            <a:r>
              <a:rPr lang="en-US" sz="2200" dirty="0"/>
              <a:t>Reads Average : 15 ms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3715" y="4872707"/>
            <a:ext cx="2609850" cy="1752600"/>
          </a:xfrm>
          <a:prstGeom prst="rect">
            <a:avLst/>
          </a:prstGeom>
        </p:spPr>
      </p:pic>
    </p:spTree>
    <p:extLst>
      <p:ext uri="{BB962C8B-B14F-4D97-AF65-F5344CB8AC3E}">
        <p14:creationId xmlns:p14="http://schemas.microsoft.com/office/powerpoint/2010/main" val="514653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google needed</a:t>
            </a:r>
          </a:p>
        </p:txBody>
      </p:sp>
      <p:sp>
        <p:nvSpPr>
          <p:cNvPr id="5" name="Content Placeholder 4"/>
          <p:cNvSpPr>
            <a:spLocks noGrp="1"/>
          </p:cNvSpPr>
          <p:nvPr>
            <p:ph idx="1"/>
          </p:nvPr>
        </p:nvSpPr>
        <p:spPr/>
        <p:txBody>
          <a:bodyPr>
            <a:normAutofit fontScale="92500"/>
          </a:bodyPr>
          <a:lstStyle/>
          <a:p>
            <a:r>
              <a:rPr lang="en-US" dirty="0"/>
              <a:t>Google created </a:t>
            </a:r>
            <a:r>
              <a:rPr lang="en-US" dirty="0" err="1"/>
              <a:t>BigTable</a:t>
            </a:r>
            <a:r>
              <a:rPr lang="en-US" dirty="0"/>
              <a:t> (upon which HBase is modeled) with certain needs in mind:</a:t>
            </a:r>
          </a:p>
          <a:p>
            <a:r>
              <a:rPr lang="en-US" dirty="0"/>
              <a:t>They have huge, structured data, millions or billions of rows about:</a:t>
            </a:r>
          </a:p>
          <a:p>
            <a:pPr lvl="1"/>
            <a:r>
              <a:rPr lang="en-US" dirty="0"/>
              <a:t>web sites</a:t>
            </a:r>
          </a:p>
          <a:p>
            <a:pPr lvl="1"/>
            <a:r>
              <a:rPr lang="en-US" dirty="0"/>
              <a:t>user profiles</a:t>
            </a:r>
          </a:p>
          <a:p>
            <a:pPr lvl="1"/>
            <a:r>
              <a:rPr lang="en-US" dirty="0"/>
              <a:t>geographic locations</a:t>
            </a:r>
          </a:p>
          <a:p>
            <a:r>
              <a:rPr lang="en-US" dirty="0"/>
              <a:t>They have many, many asynchronous processes analyzing and updating individual rows in real time.  (The system cannot be updated in periodic batches.)</a:t>
            </a:r>
          </a:p>
          <a:p>
            <a:r>
              <a:rPr lang="en-US" dirty="0"/>
              <a:t>They needed fast response time; for example, when a user is logged in, they may need to access his profile to target search results or advertising.</a:t>
            </a:r>
          </a:p>
          <a:p>
            <a:r>
              <a:rPr lang="en-US" dirty="0"/>
              <a:t>They also wanted to see how data changed over time (full history of versions).</a:t>
            </a:r>
          </a:p>
        </p:txBody>
      </p:sp>
    </p:spTree>
    <p:extLst>
      <p:ext uri="{BB962C8B-B14F-4D97-AF65-F5344CB8AC3E}">
        <p14:creationId xmlns:p14="http://schemas.microsoft.com/office/powerpoint/2010/main" val="1766000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bigtable</a:t>
            </a:r>
            <a:r>
              <a:rPr lang="en-US" dirty="0"/>
              <a:t>/</a:t>
            </a:r>
            <a:r>
              <a:rPr lang="en-US" dirty="0" err="1"/>
              <a:t>Hbase</a:t>
            </a:r>
            <a:r>
              <a:rPr lang="en-US" dirty="0"/>
              <a:t> works</a:t>
            </a:r>
          </a:p>
        </p:txBody>
      </p:sp>
      <p:sp>
        <p:nvSpPr>
          <p:cNvPr id="3" name="Content Placeholder 2"/>
          <p:cNvSpPr>
            <a:spLocks noGrp="1"/>
          </p:cNvSpPr>
          <p:nvPr>
            <p:ph idx="1"/>
          </p:nvPr>
        </p:nvSpPr>
        <p:spPr>
          <a:xfrm>
            <a:off x="1024128" y="2286000"/>
            <a:ext cx="9720071" cy="4572000"/>
          </a:xfrm>
        </p:spPr>
        <p:txBody>
          <a:bodyPr>
            <a:normAutofit fontScale="92500" lnSpcReduction="10000"/>
          </a:bodyPr>
          <a:lstStyle/>
          <a:p>
            <a:r>
              <a:rPr lang="en-US" dirty="0"/>
              <a:t>Data storage in a cluster (i.e. GFS or HDFS for storage).</a:t>
            </a:r>
          </a:p>
          <a:p>
            <a:r>
              <a:rPr lang="en-US" dirty="0"/>
              <a:t>Data is structured as a giant “table” in which each row has a (primary) key.  Key lookup is the only way to retrieve a row – no indexes are natively provided.</a:t>
            </a:r>
          </a:p>
          <a:p>
            <a:r>
              <a:rPr lang="en-US" dirty="0"/>
              <a:t>The table is sorted, and partitioned horizontally.</a:t>
            </a:r>
          </a:p>
          <a:p>
            <a:pPr lvl="1"/>
            <a:r>
              <a:rPr lang="en-US" dirty="0"/>
              <a:t>Therefore, the data can be spread across a cluster, and yet</a:t>
            </a:r>
            <a:br>
              <a:rPr lang="en-US" dirty="0"/>
            </a:br>
            <a:r>
              <a:rPr lang="en-US" dirty="0"/>
              <a:t>its location can be known for quick retrieval.</a:t>
            </a:r>
          </a:p>
          <a:p>
            <a:r>
              <a:rPr lang="en-US" dirty="0"/>
              <a:t>The only data type is “bytes”; the database doesn’t</a:t>
            </a:r>
            <a:br>
              <a:rPr lang="en-US" dirty="0"/>
            </a:br>
            <a:r>
              <a:rPr lang="en-US" dirty="0"/>
              <a:t>“understand” the data.</a:t>
            </a:r>
          </a:p>
          <a:p>
            <a:r>
              <a:rPr lang="en-US" dirty="0"/>
              <a:t>The table’s schema is defined by its name and the names of “column families”.  Column families are stored together and can have any arbitrary columns.  These are not like the kinds of columns you are familiar with in RDBMSs.</a:t>
            </a:r>
          </a:p>
          <a:p>
            <a:r>
              <a:rPr lang="en-US" dirty="0"/>
              <a:t>All rows/cells are versioned and </a:t>
            </a:r>
            <a:r>
              <a:rPr lang="en-US" dirty="0" err="1"/>
              <a:t>timestamped</a:t>
            </a:r>
            <a:r>
              <a:rPr lang="en-US" dirty="0"/>
              <a:t>, giving you the history of the data’s changes.</a:t>
            </a:r>
          </a:p>
        </p:txBody>
      </p:sp>
      <p:sp>
        <p:nvSpPr>
          <p:cNvPr id="4" name="Rectangle 3"/>
          <p:cNvSpPr/>
          <p:nvPr/>
        </p:nvSpPr>
        <p:spPr>
          <a:xfrm>
            <a:off x="8586215" y="3474720"/>
            <a:ext cx="2157984" cy="41148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rows 1-999</a:t>
            </a:r>
          </a:p>
        </p:txBody>
      </p:sp>
      <p:sp>
        <p:nvSpPr>
          <p:cNvPr id="5" name="Rectangle 4"/>
          <p:cNvSpPr/>
          <p:nvPr/>
        </p:nvSpPr>
        <p:spPr>
          <a:xfrm>
            <a:off x="8586215" y="4018788"/>
            <a:ext cx="2157984" cy="41148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rows 1000-1999</a:t>
            </a:r>
          </a:p>
        </p:txBody>
      </p:sp>
      <p:sp>
        <p:nvSpPr>
          <p:cNvPr id="6" name="Rectangle 5"/>
          <p:cNvSpPr/>
          <p:nvPr/>
        </p:nvSpPr>
        <p:spPr>
          <a:xfrm>
            <a:off x="8586215" y="4562856"/>
            <a:ext cx="2157984" cy="411480"/>
          </a:xfrm>
          <a:prstGeom prst="rect">
            <a:avLst/>
          </a:prstGeom>
          <a:solidFill>
            <a:srgbClr val="DF2E2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rows 2000-2999…</a:t>
            </a:r>
          </a:p>
        </p:txBody>
      </p:sp>
      <p:sp>
        <p:nvSpPr>
          <p:cNvPr id="7" name="TextBox 6"/>
          <p:cNvSpPr txBox="1"/>
          <p:nvPr/>
        </p:nvSpPr>
        <p:spPr>
          <a:xfrm>
            <a:off x="10780775" y="3901362"/>
            <a:ext cx="1389888" cy="646331"/>
          </a:xfrm>
          <a:prstGeom prst="rect">
            <a:avLst/>
          </a:prstGeom>
          <a:noFill/>
        </p:spPr>
        <p:txBody>
          <a:bodyPr wrap="square" rtlCol="0">
            <a:spAutoFit/>
          </a:bodyPr>
          <a:lstStyle/>
          <a:p>
            <a:r>
              <a:rPr lang="en-US" dirty="0"/>
              <a:t>Horizontal partitioning</a:t>
            </a:r>
          </a:p>
        </p:txBody>
      </p:sp>
    </p:spTree>
    <p:extLst>
      <p:ext uri="{BB962C8B-B14F-4D97-AF65-F5344CB8AC3E}">
        <p14:creationId xmlns:p14="http://schemas.microsoft.com/office/powerpoint/2010/main" val="811662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80709"/>
            <a:ext cx="8610600" cy="1293028"/>
          </a:xfrm>
        </p:spPr>
        <p:txBody>
          <a:bodyPr/>
          <a:lstStyle/>
          <a:p>
            <a:r>
              <a:rPr lang="en-US" dirty="0"/>
              <a:t>Example column-family-oriented database</a:t>
            </a:r>
          </a:p>
        </p:txBody>
      </p:sp>
      <p:sp>
        <p:nvSpPr>
          <p:cNvPr id="3" name="Content Placeholder 2"/>
          <p:cNvSpPr>
            <a:spLocks noGrp="1"/>
          </p:cNvSpPr>
          <p:nvPr>
            <p:ph idx="1"/>
          </p:nvPr>
        </p:nvSpPr>
        <p:spPr>
          <a:xfrm>
            <a:off x="1024128" y="2286000"/>
            <a:ext cx="3767328" cy="4023360"/>
          </a:xfrm>
        </p:spPr>
        <p:txBody>
          <a:bodyPr>
            <a:normAutofit fontScale="85000" lnSpcReduction="20000"/>
          </a:bodyPr>
          <a:lstStyle/>
          <a:p>
            <a:r>
              <a:rPr lang="en-US" dirty="0"/>
              <a:t>Here’s an example of a big table containing data on customers and the orders they’ve placed.</a:t>
            </a:r>
          </a:p>
          <a:p>
            <a:r>
              <a:rPr lang="en-US" dirty="0"/>
              <a:t>Notice that the “info” column family doesn’t have the same columns for each record.</a:t>
            </a:r>
          </a:p>
          <a:p>
            <a:r>
              <a:rPr lang="en-US" dirty="0"/>
              <a:t>Also, the “orders” column family doesn’t look like it contains what you’d think of as “columns” in SQL.</a:t>
            </a:r>
          </a:p>
          <a:p>
            <a:r>
              <a:rPr lang="en-US" dirty="0"/>
              <a:t>In fact, this is a NoSQL type, and just like MongoDB it can be very flexible as to what data is stored.</a:t>
            </a:r>
          </a:p>
        </p:txBody>
      </p:sp>
      <p:sp>
        <p:nvSpPr>
          <p:cNvPr id="4" name="Rounded Rectangle 3"/>
          <p:cNvSpPr/>
          <p:nvPr/>
        </p:nvSpPr>
        <p:spPr>
          <a:xfrm>
            <a:off x="5419280" y="2466355"/>
            <a:ext cx="1161288" cy="4160520"/>
          </a:xfrm>
          <a:prstGeom prst="roundRect">
            <a:avLst/>
          </a:prstGeom>
          <a:solidFill>
            <a:srgbClr val="DF2E2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ounded Rectangle 4"/>
          <p:cNvSpPr/>
          <p:nvPr/>
        </p:nvSpPr>
        <p:spPr>
          <a:xfrm>
            <a:off x="6944381" y="2426666"/>
            <a:ext cx="2107691" cy="4160520"/>
          </a:xfrm>
          <a:prstGeom prst="roundRect">
            <a:avLst/>
          </a:prstGeom>
          <a:solidFill>
            <a:srgbClr val="DF2E2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ounded Rectangle 5"/>
          <p:cNvSpPr/>
          <p:nvPr/>
        </p:nvSpPr>
        <p:spPr>
          <a:xfrm>
            <a:off x="9323279" y="2426666"/>
            <a:ext cx="2345439" cy="4160520"/>
          </a:xfrm>
          <a:prstGeom prst="roundRect">
            <a:avLst/>
          </a:prstGeom>
          <a:solidFill>
            <a:srgbClr val="DF2E2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ounded Rectangle 6"/>
          <p:cNvSpPr/>
          <p:nvPr/>
        </p:nvSpPr>
        <p:spPr>
          <a:xfrm>
            <a:off x="5038344" y="2587752"/>
            <a:ext cx="7013448" cy="1298448"/>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noFill/>
            </a:endParaRPr>
          </a:p>
        </p:txBody>
      </p:sp>
      <p:sp>
        <p:nvSpPr>
          <p:cNvPr id="9" name="TextBox 8"/>
          <p:cNvSpPr txBox="1"/>
          <p:nvPr/>
        </p:nvSpPr>
        <p:spPr>
          <a:xfrm>
            <a:off x="5474144" y="1903046"/>
            <a:ext cx="1106424" cy="369332"/>
          </a:xfrm>
          <a:prstGeom prst="rect">
            <a:avLst/>
          </a:prstGeom>
          <a:noFill/>
        </p:spPr>
        <p:txBody>
          <a:bodyPr wrap="square" rtlCol="0">
            <a:spAutoFit/>
          </a:bodyPr>
          <a:lstStyle/>
          <a:p>
            <a:r>
              <a:rPr lang="en-US" dirty="0"/>
              <a:t>row keys</a:t>
            </a:r>
          </a:p>
        </p:txBody>
      </p:sp>
      <p:sp>
        <p:nvSpPr>
          <p:cNvPr id="10" name="TextBox 9"/>
          <p:cNvSpPr txBox="1"/>
          <p:nvPr/>
        </p:nvSpPr>
        <p:spPr>
          <a:xfrm>
            <a:off x="6992873" y="1924391"/>
            <a:ext cx="1984248" cy="369332"/>
          </a:xfrm>
          <a:prstGeom prst="rect">
            <a:avLst/>
          </a:prstGeom>
          <a:noFill/>
        </p:spPr>
        <p:txBody>
          <a:bodyPr wrap="square" rtlCol="0">
            <a:spAutoFit/>
          </a:bodyPr>
          <a:lstStyle/>
          <a:p>
            <a:r>
              <a:rPr lang="en-US" dirty="0"/>
              <a:t>column family: info</a:t>
            </a:r>
          </a:p>
        </p:txBody>
      </p:sp>
      <p:sp>
        <p:nvSpPr>
          <p:cNvPr id="11" name="TextBox 10"/>
          <p:cNvSpPr txBox="1"/>
          <p:nvPr/>
        </p:nvSpPr>
        <p:spPr>
          <a:xfrm>
            <a:off x="9440034" y="2003769"/>
            <a:ext cx="2164843" cy="369332"/>
          </a:xfrm>
          <a:prstGeom prst="rect">
            <a:avLst/>
          </a:prstGeom>
          <a:noFill/>
        </p:spPr>
        <p:txBody>
          <a:bodyPr wrap="square" rtlCol="0">
            <a:spAutoFit/>
          </a:bodyPr>
          <a:lstStyle/>
          <a:p>
            <a:r>
              <a:rPr lang="en-US" dirty="0"/>
              <a:t>column family: orders</a:t>
            </a:r>
          </a:p>
        </p:txBody>
      </p:sp>
      <p:sp>
        <p:nvSpPr>
          <p:cNvPr id="12" name="Rounded Rectangle 11"/>
          <p:cNvSpPr/>
          <p:nvPr/>
        </p:nvSpPr>
        <p:spPr>
          <a:xfrm>
            <a:off x="5038344" y="4075176"/>
            <a:ext cx="7013448" cy="1298448"/>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noFill/>
            </a:endParaRPr>
          </a:p>
        </p:txBody>
      </p:sp>
      <p:sp>
        <p:nvSpPr>
          <p:cNvPr id="13" name="TextBox 12"/>
          <p:cNvSpPr txBox="1"/>
          <p:nvPr/>
        </p:nvSpPr>
        <p:spPr>
          <a:xfrm>
            <a:off x="5660136" y="3026664"/>
            <a:ext cx="795528" cy="369332"/>
          </a:xfrm>
          <a:prstGeom prst="rect">
            <a:avLst/>
          </a:prstGeom>
          <a:noFill/>
        </p:spPr>
        <p:txBody>
          <a:bodyPr wrap="square" rtlCol="0">
            <a:spAutoFit/>
          </a:bodyPr>
          <a:lstStyle/>
          <a:p>
            <a:r>
              <a:rPr lang="en-US" dirty="0"/>
              <a:t>1001</a:t>
            </a:r>
          </a:p>
        </p:txBody>
      </p:sp>
      <p:sp>
        <p:nvSpPr>
          <p:cNvPr id="14" name="TextBox 13"/>
          <p:cNvSpPr txBox="1"/>
          <p:nvPr/>
        </p:nvSpPr>
        <p:spPr>
          <a:xfrm>
            <a:off x="7333488" y="2775311"/>
            <a:ext cx="1705355" cy="923330"/>
          </a:xfrm>
          <a:prstGeom prst="rect">
            <a:avLst/>
          </a:prstGeom>
          <a:noFill/>
        </p:spPr>
        <p:txBody>
          <a:bodyPr wrap="square" rtlCol="0">
            <a:spAutoFit/>
          </a:bodyPr>
          <a:lstStyle/>
          <a:p>
            <a:r>
              <a:rPr lang="en-US" dirty="0"/>
              <a:t>name: Clark</a:t>
            </a:r>
          </a:p>
          <a:p>
            <a:r>
              <a:rPr lang="en-US" dirty="0"/>
              <a:t>age: 38</a:t>
            </a:r>
          </a:p>
          <a:p>
            <a:r>
              <a:rPr lang="en-US" dirty="0"/>
              <a:t>state: AZ</a:t>
            </a:r>
          </a:p>
        </p:txBody>
      </p:sp>
      <p:sp>
        <p:nvSpPr>
          <p:cNvPr id="15" name="TextBox 14"/>
          <p:cNvSpPr txBox="1"/>
          <p:nvPr/>
        </p:nvSpPr>
        <p:spPr>
          <a:xfrm>
            <a:off x="9672068" y="2775311"/>
            <a:ext cx="1705355" cy="923330"/>
          </a:xfrm>
          <a:prstGeom prst="rect">
            <a:avLst/>
          </a:prstGeom>
          <a:noFill/>
        </p:spPr>
        <p:txBody>
          <a:bodyPr wrap="square" rtlCol="0">
            <a:spAutoFit/>
          </a:bodyPr>
          <a:lstStyle/>
          <a:p>
            <a:r>
              <a:rPr lang="en-US" dirty="0"/>
              <a:t>order123: {…}</a:t>
            </a:r>
          </a:p>
          <a:p>
            <a:r>
              <a:rPr lang="en-US" dirty="0"/>
              <a:t>order245: {…}</a:t>
            </a:r>
          </a:p>
          <a:p>
            <a:r>
              <a:rPr lang="en-US" dirty="0"/>
              <a:t>order456: {…}</a:t>
            </a:r>
          </a:p>
        </p:txBody>
      </p:sp>
      <p:sp>
        <p:nvSpPr>
          <p:cNvPr id="16" name="TextBox 15"/>
          <p:cNvSpPr txBox="1"/>
          <p:nvPr/>
        </p:nvSpPr>
        <p:spPr>
          <a:xfrm>
            <a:off x="7287766" y="4438703"/>
            <a:ext cx="1705355" cy="646331"/>
          </a:xfrm>
          <a:prstGeom prst="rect">
            <a:avLst/>
          </a:prstGeom>
          <a:noFill/>
        </p:spPr>
        <p:txBody>
          <a:bodyPr wrap="square" rtlCol="0">
            <a:spAutoFit/>
          </a:bodyPr>
          <a:lstStyle/>
          <a:p>
            <a:r>
              <a:rPr lang="en-US" dirty="0"/>
              <a:t>name: Jones</a:t>
            </a:r>
          </a:p>
          <a:p>
            <a:r>
              <a:rPr lang="en-US" dirty="0"/>
              <a:t>country: UK</a:t>
            </a:r>
          </a:p>
        </p:txBody>
      </p:sp>
      <p:sp>
        <p:nvSpPr>
          <p:cNvPr id="17" name="TextBox 16"/>
          <p:cNvSpPr txBox="1"/>
          <p:nvPr/>
        </p:nvSpPr>
        <p:spPr>
          <a:xfrm>
            <a:off x="9672068" y="4262735"/>
            <a:ext cx="1705355" cy="646331"/>
          </a:xfrm>
          <a:prstGeom prst="rect">
            <a:avLst/>
          </a:prstGeom>
          <a:noFill/>
        </p:spPr>
        <p:txBody>
          <a:bodyPr wrap="square" rtlCol="0">
            <a:spAutoFit/>
          </a:bodyPr>
          <a:lstStyle/>
          <a:p>
            <a:r>
              <a:rPr lang="en-US" dirty="0"/>
              <a:t>order124: {…}</a:t>
            </a:r>
          </a:p>
          <a:p>
            <a:r>
              <a:rPr lang="en-US" dirty="0"/>
              <a:t>order878: {…}</a:t>
            </a:r>
          </a:p>
        </p:txBody>
      </p:sp>
      <p:sp>
        <p:nvSpPr>
          <p:cNvPr id="18" name="TextBox 17"/>
          <p:cNvSpPr txBox="1"/>
          <p:nvPr/>
        </p:nvSpPr>
        <p:spPr>
          <a:xfrm>
            <a:off x="5669279" y="4577203"/>
            <a:ext cx="795528" cy="369332"/>
          </a:xfrm>
          <a:prstGeom prst="rect">
            <a:avLst/>
          </a:prstGeom>
          <a:noFill/>
        </p:spPr>
        <p:txBody>
          <a:bodyPr wrap="square" rtlCol="0">
            <a:spAutoFit/>
          </a:bodyPr>
          <a:lstStyle/>
          <a:p>
            <a:r>
              <a:rPr lang="en-US" dirty="0"/>
              <a:t>1002</a:t>
            </a:r>
          </a:p>
        </p:txBody>
      </p:sp>
    </p:spTree>
    <p:extLst>
      <p:ext uri="{BB962C8B-B14F-4D97-AF65-F5344CB8AC3E}">
        <p14:creationId xmlns:p14="http://schemas.microsoft.com/office/powerpoint/2010/main" val="1746870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p:txBody>
          <a:bodyPr/>
          <a:lstStyle/>
          <a:p>
            <a:r>
              <a:rPr lang="en-US" dirty="0"/>
              <a:t>Because the rows are sorted, data retrieval can be very fast.</a:t>
            </a:r>
          </a:p>
          <a:p>
            <a:r>
              <a:rPr lang="en-US" dirty="0"/>
              <a:t>Column families can be optimized differently for performance; therefore, data that has similar characteristics (size, access profiles) should be grouped together.</a:t>
            </a:r>
          </a:p>
          <a:p>
            <a:r>
              <a:rPr lang="en-US" dirty="0"/>
              <a:t>It has no JOIN or INDEX capability natively (although see the Apache Phoenix project for SQL-on-HBase), but this is not needed so much because HBase can handle </a:t>
            </a:r>
            <a:r>
              <a:rPr lang="en-US" i="1" dirty="0"/>
              <a:t>millions</a:t>
            </a:r>
            <a:r>
              <a:rPr lang="en-US" dirty="0"/>
              <a:t> of columns.</a:t>
            </a:r>
          </a:p>
          <a:p>
            <a:r>
              <a:rPr lang="en-US" dirty="0" err="1"/>
              <a:t>Hbase</a:t>
            </a:r>
            <a:r>
              <a:rPr lang="en-US" dirty="0"/>
              <a:t>/</a:t>
            </a:r>
            <a:r>
              <a:rPr lang="en-US" dirty="0" err="1"/>
              <a:t>BigTable</a:t>
            </a:r>
            <a:r>
              <a:rPr lang="en-US" dirty="0"/>
              <a:t> requires a lot of tweaking and setup, because it’s designed for high performance.  It’s not an easy option like MongoDB, but can be very powerful when dealing with huge datasets.</a:t>
            </a:r>
          </a:p>
        </p:txBody>
      </p:sp>
    </p:spTree>
    <p:extLst>
      <p:ext uri="{BB962C8B-B14F-4D97-AF65-F5344CB8AC3E}">
        <p14:creationId xmlns:p14="http://schemas.microsoft.com/office/powerpoint/2010/main" val="521492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Graph data model</a:t>
            </a:r>
          </a:p>
        </p:txBody>
      </p:sp>
      <p:sp>
        <p:nvSpPr>
          <p:cNvPr id="4" name="Footer Placeholder 3"/>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9C8D775-F4DC-4206-9BCB-7FD370A7AFA1}" type="slidenum">
              <a:rPr lang="en-US" smtClean="0"/>
              <a:t>47</a:t>
            </a:fld>
            <a:endParaRPr lang="en-US" dirty="0"/>
          </a:p>
        </p:txBody>
      </p:sp>
      <p:sp>
        <p:nvSpPr>
          <p:cNvPr id="6"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chemeClr val="accent1"/>
              </a:buClr>
              <a:buNone/>
            </a:pPr>
            <a:endParaRPr lang="en-US" dirty="0"/>
          </a:p>
          <a:p>
            <a:pPr marL="0" indent="0">
              <a:buClr>
                <a:schemeClr val="accent1"/>
              </a:buClr>
              <a:buNone/>
            </a:pPr>
            <a:r>
              <a:rPr lang="en-US" dirty="0"/>
              <a:t> </a:t>
            </a:r>
          </a:p>
        </p:txBody>
      </p:sp>
      <p:sp>
        <p:nvSpPr>
          <p:cNvPr id="7" name="Content Placeholder 2"/>
          <p:cNvSpPr txBox="1">
            <a:spLocks/>
          </p:cNvSpPr>
          <p:nvPr/>
        </p:nvSpPr>
        <p:spPr>
          <a:xfrm>
            <a:off x="646111" y="214153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chemeClr val="accent1"/>
              </a:buClr>
            </a:pPr>
            <a:r>
              <a:rPr lang="en-US" dirty="0"/>
              <a:t>Based on Graph Theory.</a:t>
            </a:r>
          </a:p>
          <a:p>
            <a:pPr>
              <a:buClr>
                <a:schemeClr val="accent1"/>
              </a:buClr>
            </a:pPr>
            <a:r>
              <a:rPr lang="en-US" dirty="0"/>
              <a:t>Scale vertically, no clustering.</a:t>
            </a:r>
          </a:p>
          <a:p>
            <a:pPr>
              <a:buClr>
                <a:schemeClr val="accent1"/>
              </a:buClr>
            </a:pPr>
            <a:r>
              <a:rPr lang="en-US" dirty="0"/>
              <a:t>You can use graph algorithms easily</a:t>
            </a:r>
          </a:p>
          <a:p>
            <a:pPr>
              <a:buClr>
                <a:schemeClr val="accent1"/>
              </a:buClr>
            </a:pPr>
            <a:r>
              <a:rPr lang="en-US" dirty="0"/>
              <a:t>Transactions</a:t>
            </a:r>
          </a:p>
          <a:p>
            <a:pPr>
              <a:buClr>
                <a:schemeClr val="accent1"/>
              </a:buClr>
            </a:pPr>
            <a:r>
              <a:rPr lang="en-US" dirty="0"/>
              <a:t>ACID</a:t>
            </a:r>
          </a:p>
          <a:p>
            <a:pPr>
              <a:buClr>
                <a:schemeClr val="accent1"/>
              </a:buClr>
            </a:pPr>
            <a:endParaRPr lang="en-US" dirty="0"/>
          </a:p>
          <a:p>
            <a:pPr>
              <a:buClr>
                <a:schemeClr val="accent1"/>
              </a:buCl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477" y="1853248"/>
            <a:ext cx="4710522" cy="329736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092" y="5519058"/>
            <a:ext cx="2759529" cy="1042489"/>
          </a:xfrm>
          <a:prstGeom prst="rect">
            <a:avLst/>
          </a:prstGeom>
        </p:spPr>
      </p:pic>
    </p:spTree>
    <p:extLst>
      <p:ext uri="{BB962C8B-B14F-4D97-AF65-F5344CB8AC3E}">
        <p14:creationId xmlns:p14="http://schemas.microsoft.com/office/powerpoint/2010/main" val="1717815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pic>
        <p:nvPicPr>
          <p:cNvPr id="4" name="Content Placeholder 3"/>
          <p:cNvPicPr>
            <a:picLocks noGrp="1" noChangeAspect="1"/>
          </p:cNvPicPr>
          <p:nvPr>
            <p:ph idx="1"/>
          </p:nvPr>
        </p:nvPicPr>
        <p:blipFill>
          <a:blip r:embed="rId2"/>
          <a:stretch>
            <a:fillRect/>
          </a:stretch>
        </p:blipFill>
        <p:spPr>
          <a:xfrm>
            <a:off x="2857520" y="2193925"/>
            <a:ext cx="6476959" cy="4024313"/>
          </a:xfrm>
          <a:prstGeom prst="rect">
            <a:avLst/>
          </a:prstGeom>
        </p:spPr>
      </p:pic>
    </p:spTree>
    <p:extLst>
      <p:ext uri="{BB962C8B-B14F-4D97-AF65-F5344CB8AC3E}">
        <p14:creationId xmlns:p14="http://schemas.microsoft.com/office/powerpoint/2010/main" val="625357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92323" y="2193925"/>
            <a:ext cx="7407353" cy="4024313"/>
          </a:xfrm>
          <a:prstGeom prst="rect">
            <a:avLst/>
          </a:prstGeom>
        </p:spPr>
      </p:pic>
    </p:spTree>
    <p:extLst>
      <p:ext uri="{BB962C8B-B14F-4D97-AF65-F5344CB8AC3E}">
        <p14:creationId xmlns:p14="http://schemas.microsoft.com/office/powerpoint/2010/main" val="423689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Era of Distributed Computing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0285" y="1995478"/>
            <a:ext cx="6127965" cy="4024313"/>
          </a:xfrm>
        </p:spPr>
      </p:pic>
      <p:sp>
        <p:nvSpPr>
          <p:cNvPr id="7" name="Slide Number Placeholder 6"/>
          <p:cNvSpPr>
            <a:spLocks noGrp="1"/>
          </p:cNvSpPr>
          <p:nvPr>
            <p:ph type="sldNum" sz="quarter" idx="12"/>
          </p:nvPr>
        </p:nvSpPr>
        <p:spPr/>
        <p:txBody>
          <a:bodyPr/>
          <a:lstStyle/>
          <a:p>
            <a:fld id="{D9C8D775-F4DC-4206-9BCB-7FD370A7AFA1}" type="slidenum">
              <a:rPr lang="en-US" smtClean="0"/>
              <a:t>5</a:t>
            </a:fld>
            <a:endParaRPr lang="en-US" dirty="0"/>
          </a:p>
        </p:txBody>
      </p:sp>
      <p:sp>
        <p:nvSpPr>
          <p:cNvPr id="5" name="TextBox 4"/>
          <p:cNvSpPr txBox="1"/>
          <p:nvPr/>
        </p:nvSpPr>
        <p:spPr>
          <a:xfrm>
            <a:off x="192024" y="1835047"/>
            <a:ext cx="4398372" cy="4985981"/>
          </a:xfrm>
          <a:prstGeom prst="rect">
            <a:avLst/>
          </a:prstGeom>
          <a:noFill/>
        </p:spPr>
        <p:txBody>
          <a:bodyPr wrap="square" rtlCol="0">
            <a:spAutoFit/>
          </a:bodyPr>
          <a:lstStyle/>
          <a:p>
            <a:r>
              <a:rPr lang="en-US" sz="3200" dirty="0">
                <a:solidFill>
                  <a:srgbClr val="FF0000"/>
                </a:solidFill>
              </a:rPr>
              <a:t>But...</a:t>
            </a:r>
            <a:endParaRPr lang="en-US" sz="1200" dirty="0">
              <a:solidFill>
                <a:srgbClr val="FF0000"/>
              </a:solidFill>
            </a:endParaRPr>
          </a:p>
          <a:p>
            <a:pPr marL="285750" indent="-285750">
              <a:buFont typeface="Wingdings" panose="05000000000000000000" pitchFamily="2" charset="2"/>
              <a:buChar char="q"/>
            </a:pPr>
            <a:r>
              <a:rPr lang="en-US" dirty="0"/>
              <a:t>Relational databases were not built for </a:t>
            </a:r>
            <a:r>
              <a:rPr lang="en-US" b="1" dirty="0"/>
              <a:t>distributed applications.</a:t>
            </a:r>
          </a:p>
          <a:p>
            <a:endParaRPr lang="en-US" sz="1200" b="1" dirty="0"/>
          </a:p>
          <a:p>
            <a:endParaRPr lang="en-US" sz="1200" b="1" dirty="0"/>
          </a:p>
          <a:p>
            <a:r>
              <a:rPr lang="en-US" sz="2800" dirty="0"/>
              <a:t>Because...</a:t>
            </a:r>
          </a:p>
          <a:p>
            <a:pPr marL="285750" indent="-285750">
              <a:buFont typeface="Wingdings" panose="05000000000000000000" pitchFamily="2" charset="2"/>
              <a:buChar char="q"/>
            </a:pPr>
            <a:r>
              <a:rPr lang="en-US" dirty="0"/>
              <a:t>Joins are expensive</a:t>
            </a:r>
          </a:p>
          <a:p>
            <a:pPr marL="285750" indent="-285750">
              <a:buFont typeface="Wingdings" panose="05000000000000000000" pitchFamily="2" charset="2"/>
              <a:buChar char="q"/>
            </a:pPr>
            <a:r>
              <a:rPr lang="en-US" dirty="0"/>
              <a:t>Hard to scale horizontally </a:t>
            </a:r>
          </a:p>
          <a:p>
            <a:pPr marL="285750" indent="-285750">
              <a:buFont typeface="Wingdings" panose="05000000000000000000" pitchFamily="2" charset="2"/>
              <a:buChar char="q"/>
            </a:pPr>
            <a:r>
              <a:rPr lang="en-US" dirty="0"/>
              <a:t>Expensive (product cost, hardware, Maintenance)</a:t>
            </a:r>
          </a:p>
          <a:p>
            <a:pPr marL="285750" indent="-285750">
              <a:buFont typeface="Wingdings" panose="05000000000000000000" pitchFamily="2" charset="2"/>
              <a:buChar char="q"/>
            </a:pPr>
            <a:endParaRPr lang="en-US" dirty="0"/>
          </a:p>
          <a:p>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178009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97261" y="2193925"/>
            <a:ext cx="6797477" cy="4024313"/>
          </a:xfrm>
          <a:prstGeom prst="rect">
            <a:avLst/>
          </a:prstGeom>
        </p:spPr>
      </p:pic>
    </p:spTree>
    <p:extLst>
      <p:ext uri="{BB962C8B-B14F-4D97-AF65-F5344CB8AC3E}">
        <p14:creationId xmlns:p14="http://schemas.microsoft.com/office/powerpoint/2010/main" val="2149535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564598" y="2193925"/>
            <a:ext cx="7062804" cy="4024313"/>
          </a:xfrm>
          <a:prstGeom prst="rect">
            <a:avLst/>
          </a:prstGeom>
        </p:spPr>
      </p:pic>
    </p:spTree>
    <p:extLst>
      <p:ext uri="{BB962C8B-B14F-4D97-AF65-F5344CB8AC3E}">
        <p14:creationId xmlns:p14="http://schemas.microsoft.com/office/powerpoint/2010/main" val="3748796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27127" y="2193925"/>
            <a:ext cx="7937745" cy="4024313"/>
          </a:xfrm>
          <a:prstGeom prst="rect">
            <a:avLst/>
          </a:prstGeom>
        </p:spPr>
      </p:pic>
    </p:spTree>
    <p:extLst>
      <p:ext uri="{BB962C8B-B14F-4D97-AF65-F5344CB8AC3E}">
        <p14:creationId xmlns:p14="http://schemas.microsoft.com/office/powerpoint/2010/main" val="4212634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11526" y="2193925"/>
            <a:ext cx="7568947" cy="4024313"/>
          </a:xfrm>
          <a:prstGeom prst="rect">
            <a:avLst/>
          </a:prstGeom>
        </p:spPr>
      </p:pic>
    </p:spTree>
    <p:extLst>
      <p:ext uri="{BB962C8B-B14F-4D97-AF65-F5344CB8AC3E}">
        <p14:creationId xmlns:p14="http://schemas.microsoft.com/office/powerpoint/2010/main" val="4080981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review: types and qualities of </a:t>
            </a:r>
            <a:r>
              <a:rPr lang="en-US" dirty="0" err="1"/>
              <a:t>Nosql</a:t>
            </a:r>
            <a:r>
              <a:rPr lang="en-US" dirty="0"/>
              <a:t> databases</a:t>
            </a:r>
          </a:p>
        </p:txBody>
      </p:sp>
    </p:spTree>
    <p:extLst>
      <p:ext uri="{BB962C8B-B14F-4D97-AF65-F5344CB8AC3E}">
        <p14:creationId xmlns:p14="http://schemas.microsoft.com/office/powerpoint/2010/main" val="314047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4128" y="585216"/>
            <a:ext cx="9720072" cy="850392"/>
          </a:xfrm>
        </p:spPr>
        <p:txBody>
          <a:bodyPr>
            <a:normAutofit/>
          </a:bodyPr>
          <a:lstStyle/>
          <a:p>
            <a:r>
              <a:rPr lang="en-US" sz="3600" dirty="0">
                <a:solidFill>
                  <a:srgbClr val="FF0000"/>
                </a:solidFill>
              </a:rPr>
              <a:t>size</a:t>
            </a:r>
            <a:r>
              <a:rPr lang="en-US" sz="3600" dirty="0"/>
              <a:t> of data × </a:t>
            </a:r>
            <a:r>
              <a:rPr lang="en-US" sz="3600" dirty="0">
                <a:solidFill>
                  <a:srgbClr val="FF0000"/>
                </a:solidFill>
              </a:rPr>
              <a:t>speed</a:t>
            </a:r>
            <a:r>
              <a:rPr lang="en-US" sz="3600" dirty="0"/>
              <a:t> of query</a:t>
            </a:r>
          </a:p>
        </p:txBody>
      </p:sp>
      <p:graphicFrame>
        <p:nvGraphicFramePr>
          <p:cNvPr id="9" name="Table 8"/>
          <p:cNvGraphicFramePr>
            <a:graphicFrameLocks noGrp="1"/>
          </p:cNvGraphicFramePr>
          <p:nvPr>
            <p:extLst>
              <p:ext uri="{D42A27DB-BD31-4B8C-83A1-F6EECF244321}">
                <p14:modId xmlns:p14="http://schemas.microsoft.com/office/powerpoint/2010/main" val="3075054686"/>
              </p:ext>
            </p:extLst>
          </p:nvPr>
        </p:nvGraphicFramePr>
        <p:xfrm>
          <a:off x="3513328" y="1853339"/>
          <a:ext cx="8128000" cy="3730752"/>
        </p:xfrm>
        <a:graphic>
          <a:graphicData uri="http://schemas.openxmlformats.org/drawingml/2006/table">
            <a:tbl>
              <a:tblPr firstRow="1" bandRow="1">
                <a:tableStyleId>{22838BEF-8BB2-4498-84A7-C5851F593DF1}</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1943100">
                <a:tc>
                  <a:txBody>
                    <a:bodyPr/>
                    <a:lstStyle/>
                    <a:p>
                      <a:pPr algn="ctr"/>
                      <a:r>
                        <a:rPr lang="en-US" sz="2400" b="0" dirty="0"/>
                        <a:t>SQL</a:t>
                      </a:r>
                      <a:br>
                        <a:rPr lang="en-US" sz="2400" b="0" dirty="0"/>
                      </a:br>
                      <a:r>
                        <a:rPr lang="en-US" sz="2400" b="0" dirty="0"/>
                        <a:t>RDBMS</a:t>
                      </a:r>
                    </a:p>
                  </a:txBody>
                  <a:tcPr anchor="ctr">
                    <a:solidFill>
                      <a:schemeClr val="accent1">
                        <a:lumMod val="20000"/>
                        <a:lumOff val="80000"/>
                      </a:schemeClr>
                    </a:solidFill>
                  </a:tcPr>
                </a:tc>
                <a:tc>
                  <a:txBody>
                    <a:bodyPr/>
                    <a:lstStyle/>
                    <a:p>
                      <a:pPr algn="ctr"/>
                      <a:r>
                        <a:rPr lang="en-US" sz="3200" dirty="0" err="1"/>
                        <a:t>BigTable</a:t>
                      </a:r>
                      <a:br>
                        <a:rPr lang="en-US" sz="3200" dirty="0"/>
                      </a:br>
                      <a:r>
                        <a:rPr lang="en-US" sz="3200" dirty="0"/>
                        <a:t>Dynamo</a:t>
                      </a:r>
                      <a:br>
                        <a:rPr lang="en-US" sz="3200" dirty="0"/>
                      </a:br>
                      <a:r>
                        <a:rPr lang="en-US" sz="3200" dirty="0"/>
                        <a:t>NoSQL</a:t>
                      </a:r>
                    </a:p>
                  </a:txBody>
                  <a:tcPr anchor="ctr">
                    <a:solidFill>
                      <a:srgbClr val="AC1E1A"/>
                    </a:solidFill>
                  </a:tcPr>
                </a:tc>
                <a:extLst>
                  <a:ext uri="{0D108BD9-81ED-4DB2-BD59-A6C34878D82A}">
                    <a16:rowId xmlns:a16="http://schemas.microsoft.com/office/drawing/2014/main" val="10000"/>
                  </a:ext>
                </a:extLst>
              </a:tr>
              <a:tr h="1787652">
                <a:tc>
                  <a:txBody>
                    <a:bodyPr/>
                    <a:lstStyle/>
                    <a:p>
                      <a:pPr algn="ctr"/>
                      <a:r>
                        <a:rPr lang="en-US" sz="2400" dirty="0">
                          <a:sym typeface="Wingdings" panose="05000000000000000000" pitchFamily="2" charset="2"/>
                        </a:rPr>
                        <a:t></a:t>
                      </a:r>
                      <a:endParaRPr lang="en-US" sz="2400" dirty="0"/>
                    </a:p>
                  </a:txBody>
                  <a:tcPr anchor="ctr">
                    <a:solidFill>
                      <a:schemeClr val="accent1">
                        <a:lumMod val="20000"/>
                        <a:lumOff val="80000"/>
                      </a:schemeClr>
                    </a:solidFill>
                  </a:tcPr>
                </a:tc>
                <a:tc>
                  <a:txBody>
                    <a:bodyPr/>
                    <a:lstStyle/>
                    <a:p>
                      <a:pPr algn="ctr"/>
                      <a:r>
                        <a:rPr lang="en-US" sz="2400" dirty="0"/>
                        <a:t>Spark,</a:t>
                      </a:r>
                      <a:br>
                        <a:rPr lang="en-US" sz="2400" dirty="0"/>
                      </a:br>
                      <a:r>
                        <a:rPr lang="en-US" sz="2400" dirty="0"/>
                        <a:t>Pig,</a:t>
                      </a:r>
                      <a:br>
                        <a:rPr lang="en-US" sz="2400" dirty="0"/>
                      </a:br>
                      <a:r>
                        <a:rPr lang="en-US" sz="2400" dirty="0"/>
                        <a:t>Hive</a:t>
                      </a:r>
                    </a:p>
                  </a:txBody>
                  <a:tcPr anchor="c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
        <p:nvSpPr>
          <p:cNvPr id="10" name="TextBox 9"/>
          <p:cNvSpPr txBox="1"/>
          <p:nvPr/>
        </p:nvSpPr>
        <p:spPr>
          <a:xfrm>
            <a:off x="173736" y="3639312"/>
            <a:ext cx="1984248" cy="1077218"/>
          </a:xfrm>
          <a:prstGeom prst="rect">
            <a:avLst/>
          </a:prstGeom>
          <a:noFill/>
        </p:spPr>
        <p:txBody>
          <a:bodyPr wrap="square" rtlCol="0">
            <a:spAutoFit/>
          </a:bodyPr>
          <a:lstStyle/>
          <a:p>
            <a:pPr algn="r"/>
            <a:r>
              <a:rPr lang="en-US" sz="3200" dirty="0"/>
              <a:t>Speed of Query</a:t>
            </a:r>
          </a:p>
        </p:txBody>
      </p:sp>
      <p:sp>
        <p:nvSpPr>
          <p:cNvPr id="11" name="TextBox 10"/>
          <p:cNvSpPr txBox="1"/>
          <p:nvPr/>
        </p:nvSpPr>
        <p:spPr>
          <a:xfrm>
            <a:off x="5884164" y="6146542"/>
            <a:ext cx="3852672" cy="584775"/>
          </a:xfrm>
          <a:prstGeom prst="rect">
            <a:avLst/>
          </a:prstGeom>
          <a:noFill/>
        </p:spPr>
        <p:txBody>
          <a:bodyPr wrap="square" rtlCol="0">
            <a:spAutoFit/>
          </a:bodyPr>
          <a:lstStyle/>
          <a:p>
            <a:r>
              <a:rPr lang="en-US" sz="3200" dirty="0"/>
              <a:t>Size of Data</a:t>
            </a:r>
          </a:p>
        </p:txBody>
      </p:sp>
      <p:sp>
        <p:nvSpPr>
          <p:cNvPr id="12" name="TextBox 11"/>
          <p:cNvSpPr txBox="1"/>
          <p:nvPr/>
        </p:nvSpPr>
        <p:spPr>
          <a:xfrm>
            <a:off x="1719072" y="2468880"/>
            <a:ext cx="1645920" cy="830997"/>
          </a:xfrm>
          <a:prstGeom prst="rect">
            <a:avLst/>
          </a:prstGeom>
          <a:noFill/>
        </p:spPr>
        <p:txBody>
          <a:bodyPr wrap="square" rtlCol="0">
            <a:spAutoFit/>
          </a:bodyPr>
          <a:lstStyle/>
          <a:p>
            <a:pPr algn="r"/>
            <a:r>
              <a:rPr lang="en-US" sz="2400" b="1" dirty="0"/>
              <a:t>FAST,</a:t>
            </a:r>
            <a:br>
              <a:rPr lang="en-US" sz="2400" b="1" dirty="0"/>
            </a:br>
            <a:r>
              <a:rPr lang="en-US" sz="2400" b="1" dirty="0"/>
              <a:t>Interactive</a:t>
            </a:r>
          </a:p>
        </p:txBody>
      </p:sp>
      <p:sp>
        <p:nvSpPr>
          <p:cNvPr id="13" name="TextBox 12"/>
          <p:cNvSpPr txBox="1"/>
          <p:nvPr/>
        </p:nvSpPr>
        <p:spPr>
          <a:xfrm>
            <a:off x="2386584" y="4651248"/>
            <a:ext cx="978408" cy="830997"/>
          </a:xfrm>
          <a:prstGeom prst="rect">
            <a:avLst/>
          </a:prstGeom>
          <a:noFill/>
        </p:spPr>
        <p:txBody>
          <a:bodyPr wrap="square" rtlCol="0">
            <a:spAutoFit/>
          </a:bodyPr>
          <a:lstStyle/>
          <a:p>
            <a:pPr algn="r"/>
            <a:r>
              <a:rPr lang="en-US" sz="2400" b="1" dirty="0" err="1"/>
              <a:t>Slow,Batch</a:t>
            </a:r>
            <a:endParaRPr lang="en-US" sz="2400" b="1" dirty="0"/>
          </a:p>
        </p:txBody>
      </p:sp>
      <p:sp>
        <p:nvSpPr>
          <p:cNvPr id="14" name="TextBox 13"/>
          <p:cNvSpPr txBox="1"/>
          <p:nvPr/>
        </p:nvSpPr>
        <p:spPr>
          <a:xfrm>
            <a:off x="3803904" y="5590032"/>
            <a:ext cx="2788920" cy="461665"/>
          </a:xfrm>
          <a:prstGeom prst="rect">
            <a:avLst/>
          </a:prstGeom>
          <a:noFill/>
        </p:spPr>
        <p:txBody>
          <a:bodyPr wrap="square" rtlCol="0">
            <a:spAutoFit/>
          </a:bodyPr>
          <a:lstStyle/>
          <a:p>
            <a:pPr algn="r"/>
            <a:r>
              <a:rPr lang="en-US" sz="2400" b="1" dirty="0"/>
              <a:t>Small-Medium</a:t>
            </a:r>
          </a:p>
        </p:txBody>
      </p:sp>
      <p:sp>
        <p:nvSpPr>
          <p:cNvPr id="15" name="TextBox 14"/>
          <p:cNvSpPr txBox="1"/>
          <p:nvPr/>
        </p:nvSpPr>
        <p:spPr>
          <a:xfrm>
            <a:off x="8976360" y="5590031"/>
            <a:ext cx="978408" cy="461665"/>
          </a:xfrm>
          <a:prstGeom prst="rect">
            <a:avLst/>
          </a:prstGeom>
          <a:noFill/>
        </p:spPr>
        <p:txBody>
          <a:bodyPr wrap="square" rtlCol="0">
            <a:spAutoFit/>
          </a:bodyPr>
          <a:lstStyle/>
          <a:p>
            <a:pPr algn="r"/>
            <a:r>
              <a:rPr lang="en-US" sz="2400" b="1" dirty="0"/>
              <a:t>BIG</a:t>
            </a:r>
          </a:p>
        </p:txBody>
      </p:sp>
    </p:spTree>
    <p:extLst>
      <p:ext uri="{BB962C8B-B14F-4D97-AF65-F5344CB8AC3E}">
        <p14:creationId xmlns:p14="http://schemas.microsoft.com/office/powerpoint/2010/main" val="875402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59431" y="1190683"/>
            <a:ext cx="8691327" cy="5027556"/>
          </a:xfrm>
          <a:prstGeom prst="rect">
            <a:avLst/>
          </a:prstGeom>
        </p:spPr>
      </p:pic>
    </p:spTree>
    <p:extLst>
      <p:ext uri="{BB962C8B-B14F-4D97-AF65-F5344CB8AC3E}">
        <p14:creationId xmlns:p14="http://schemas.microsoft.com/office/powerpoint/2010/main" val="2167807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characteristics of </a:t>
            </a:r>
            <a:r>
              <a:rPr lang="en-US" dirty="0" err="1"/>
              <a:t>nosql</a:t>
            </a:r>
            <a:endParaRPr lang="en-US" dirty="0"/>
          </a:p>
        </p:txBody>
      </p:sp>
      <p:sp>
        <p:nvSpPr>
          <p:cNvPr id="3" name="Content Placeholder 2"/>
          <p:cNvSpPr>
            <a:spLocks noGrp="1"/>
          </p:cNvSpPr>
          <p:nvPr>
            <p:ph idx="1"/>
          </p:nvPr>
        </p:nvSpPr>
        <p:spPr/>
        <p:txBody>
          <a:bodyPr/>
          <a:lstStyle/>
          <a:p>
            <a:r>
              <a:rPr lang="en-US" dirty="0"/>
              <a:t>non-relational</a:t>
            </a:r>
          </a:p>
          <a:p>
            <a:r>
              <a:rPr lang="en-US" dirty="0"/>
              <a:t>cluster-friendly (“scale out”)</a:t>
            </a:r>
          </a:p>
          <a:p>
            <a:r>
              <a:rPr lang="en-US" dirty="0"/>
              <a:t>mostly open-source</a:t>
            </a:r>
          </a:p>
          <a:p>
            <a:r>
              <a:rPr lang="en-US" dirty="0"/>
              <a:t>mostly 21</a:t>
            </a:r>
            <a:r>
              <a:rPr lang="en-US" baseline="30000" dirty="0"/>
              <a:t>st</a:t>
            </a:r>
            <a:r>
              <a:rPr lang="en-US" dirty="0"/>
              <a:t>-century web origin</a:t>
            </a:r>
          </a:p>
          <a:p>
            <a:r>
              <a:rPr lang="en-US" dirty="0" err="1"/>
              <a:t>schemaless</a:t>
            </a:r>
            <a:r>
              <a:rPr lang="en-US" dirty="0"/>
              <a:t> (although schema is usually </a:t>
            </a:r>
            <a:r>
              <a:rPr lang="en-US" i="1" dirty="0"/>
              <a:t>implied</a:t>
            </a:r>
            <a:r>
              <a:rPr lang="en-US" dirty="0"/>
              <a:t>…)</a:t>
            </a:r>
          </a:p>
        </p:txBody>
      </p:sp>
    </p:spTree>
    <p:extLst>
      <p:ext uri="{BB962C8B-B14F-4D97-AF65-F5344CB8AC3E}">
        <p14:creationId xmlns:p14="http://schemas.microsoft.com/office/powerpoint/2010/main" val="1570025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Aggregate-oriented vs Column-oriented</a:t>
            </a:r>
          </a:p>
        </p:txBody>
      </p:sp>
      <p:sp>
        <p:nvSpPr>
          <p:cNvPr id="5" name="Text Placeholder 4"/>
          <p:cNvSpPr>
            <a:spLocks noGrp="1"/>
          </p:cNvSpPr>
          <p:nvPr>
            <p:ph type="body" idx="1"/>
          </p:nvPr>
        </p:nvSpPr>
        <p:spPr/>
        <p:txBody>
          <a:bodyPr/>
          <a:lstStyle/>
          <a:p>
            <a:r>
              <a:rPr lang="en-US" dirty="0"/>
              <a:t>MongoDB, etc.</a:t>
            </a:r>
          </a:p>
        </p:txBody>
      </p:sp>
      <p:sp>
        <p:nvSpPr>
          <p:cNvPr id="6" name="Content Placeholder 5"/>
          <p:cNvSpPr>
            <a:spLocks noGrp="1"/>
          </p:cNvSpPr>
          <p:nvPr>
            <p:ph sz="half" idx="2"/>
          </p:nvPr>
        </p:nvSpPr>
        <p:spPr/>
        <p:txBody>
          <a:bodyPr/>
          <a:lstStyle/>
          <a:p>
            <a:r>
              <a:rPr lang="en-US" dirty="0"/>
              <a:t>leverages CAP theorem for services that are write-once, read-many-times</a:t>
            </a:r>
          </a:p>
          <a:p>
            <a:r>
              <a:rPr lang="en-US" dirty="0"/>
              <a:t>great at storing lots of small “chunks” of objects (users, messages, articles, </a:t>
            </a:r>
            <a:r>
              <a:rPr lang="en-US" dirty="0" err="1"/>
              <a:t>etc</a:t>
            </a:r>
            <a:r>
              <a:rPr lang="en-US" dirty="0"/>
              <a:t>)</a:t>
            </a:r>
          </a:p>
        </p:txBody>
      </p:sp>
      <p:sp>
        <p:nvSpPr>
          <p:cNvPr id="7" name="Text Placeholder 6"/>
          <p:cNvSpPr>
            <a:spLocks noGrp="1"/>
          </p:cNvSpPr>
          <p:nvPr>
            <p:ph type="body" sz="quarter" idx="3"/>
          </p:nvPr>
        </p:nvSpPr>
        <p:spPr/>
        <p:txBody>
          <a:bodyPr/>
          <a:lstStyle/>
          <a:p>
            <a:r>
              <a:rPr lang="en-US" dirty="0"/>
              <a:t>HBase, etc.</a:t>
            </a:r>
          </a:p>
        </p:txBody>
      </p:sp>
      <p:sp>
        <p:nvSpPr>
          <p:cNvPr id="8" name="Content Placeholder 7"/>
          <p:cNvSpPr>
            <a:spLocks noGrp="1"/>
          </p:cNvSpPr>
          <p:nvPr>
            <p:ph sz="quarter" idx="4"/>
          </p:nvPr>
        </p:nvSpPr>
        <p:spPr/>
        <p:txBody>
          <a:bodyPr/>
          <a:lstStyle/>
          <a:p>
            <a:r>
              <a:rPr lang="en-US" dirty="0"/>
              <a:t>replaces RDBMS at massive scale</a:t>
            </a:r>
          </a:p>
          <a:p>
            <a:r>
              <a:rPr lang="en-US" dirty="0"/>
              <a:t>somewhat flexible schema</a:t>
            </a:r>
          </a:p>
          <a:p>
            <a:r>
              <a:rPr lang="en-US" dirty="0"/>
              <a:t>handles millions of columns, billions of rows</a:t>
            </a:r>
          </a:p>
        </p:txBody>
      </p:sp>
    </p:spTree>
    <p:extLst>
      <p:ext uri="{BB962C8B-B14F-4D97-AF65-F5344CB8AC3E}">
        <p14:creationId xmlns:p14="http://schemas.microsoft.com/office/powerpoint/2010/main" val="1291528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RDBMS vs </a:t>
            </a:r>
            <a:r>
              <a:rPr lang="en-US" dirty="0" err="1"/>
              <a:t>nosql</a:t>
            </a:r>
            <a:endParaRPr lang="en-US" dirty="0"/>
          </a:p>
        </p:txBody>
      </p:sp>
      <p:sp>
        <p:nvSpPr>
          <p:cNvPr id="3" name="Text Placeholder 2"/>
          <p:cNvSpPr>
            <a:spLocks noGrp="1"/>
          </p:cNvSpPr>
          <p:nvPr>
            <p:ph type="body" idx="1"/>
          </p:nvPr>
        </p:nvSpPr>
        <p:spPr/>
        <p:txBody>
          <a:bodyPr/>
          <a:lstStyle/>
          <a:p>
            <a:r>
              <a:rPr lang="en-US" dirty="0"/>
              <a:t>RDBMS</a:t>
            </a:r>
          </a:p>
        </p:txBody>
      </p:sp>
      <p:sp>
        <p:nvSpPr>
          <p:cNvPr id="4" name="Content Placeholder 3"/>
          <p:cNvSpPr>
            <a:spLocks noGrp="1"/>
          </p:cNvSpPr>
          <p:nvPr>
            <p:ph sz="half" idx="2"/>
          </p:nvPr>
        </p:nvSpPr>
        <p:spPr/>
        <p:txBody>
          <a:bodyPr/>
          <a:lstStyle/>
          <a:p>
            <a:r>
              <a:rPr lang="en-US" dirty="0"/>
              <a:t>scale “up”</a:t>
            </a:r>
          </a:p>
          <a:p>
            <a:r>
              <a:rPr lang="en-US" dirty="0"/>
              <a:t>structured data</a:t>
            </a:r>
          </a:p>
          <a:p>
            <a:r>
              <a:rPr lang="en-US" dirty="0"/>
              <a:t>atomic transactions</a:t>
            </a:r>
          </a:p>
          <a:p>
            <a:r>
              <a:rPr lang="en-US" dirty="0"/>
              <a:t>impedance mismatch (a challenge for programmers)</a:t>
            </a:r>
          </a:p>
        </p:txBody>
      </p:sp>
      <p:sp>
        <p:nvSpPr>
          <p:cNvPr id="5" name="Text Placeholder 4"/>
          <p:cNvSpPr>
            <a:spLocks noGrp="1"/>
          </p:cNvSpPr>
          <p:nvPr>
            <p:ph type="body" sz="quarter" idx="3"/>
          </p:nvPr>
        </p:nvSpPr>
        <p:spPr/>
        <p:txBody>
          <a:bodyPr/>
          <a:lstStyle/>
          <a:p>
            <a:r>
              <a:rPr lang="en-US" dirty="0"/>
              <a:t>NoSQL</a:t>
            </a:r>
          </a:p>
        </p:txBody>
      </p:sp>
      <p:sp>
        <p:nvSpPr>
          <p:cNvPr id="6" name="Content Placeholder 5"/>
          <p:cNvSpPr>
            <a:spLocks noGrp="1"/>
          </p:cNvSpPr>
          <p:nvPr>
            <p:ph sz="quarter" idx="4"/>
          </p:nvPr>
        </p:nvSpPr>
        <p:spPr/>
        <p:txBody>
          <a:bodyPr/>
          <a:lstStyle/>
          <a:p>
            <a:r>
              <a:rPr lang="en-US" dirty="0"/>
              <a:t>scale “out”</a:t>
            </a:r>
          </a:p>
          <a:p>
            <a:r>
              <a:rPr lang="en-US" dirty="0"/>
              <a:t>semi-structured or unstructured data</a:t>
            </a:r>
          </a:p>
          <a:p>
            <a:r>
              <a:rPr lang="en-US" dirty="0"/>
              <a:t>eventual consistency</a:t>
            </a:r>
          </a:p>
          <a:p>
            <a:r>
              <a:rPr lang="en-US" dirty="0"/>
              <a:t>stores data in the object model of the program (and mental model of user)</a:t>
            </a:r>
          </a:p>
        </p:txBody>
      </p:sp>
    </p:spTree>
    <p:extLst>
      <p:ext uri="{BB962C8B-B14F-4D97-AF65-F5344CB8AC3E}">
        <p14:creationId xmlns:p14="http://schemas.microsoft.com/office/powerpoint/2010/main" val="2108901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ORIGINS</a:t>
            </a:r>
          </a:p>
        </p:txBody>
      </p:sp>
      <p:sp>
        <p:nvSpPr>
          <p:cNvPr id="3" name="Content Placeholder 2"/>
          <p:cNvSpPr>
            <a:spLocks noGrp="1"/>
          </p:cNvSpPr>
          <p:nvPr>
            <p:ph idx="1"/>
          </p:nvPr>
        </p:nvSpPr>
        <p:spPr/>
        <p:txBody>
          <a:bodyPr/>
          <a:lstStyle/>
          <a:p>
            <a:r>
              <a:rPr lang="en-US" dirty="0"/>
              <a:t>There have been non-relational database types before, such as the object-oriented databases that arose in the 1990s.  Those didn’t take off.</a:t>
            </a:r>
          </a:p>
          <a:p>
            <a:r>
              <a:rPr lang="en-US" dirty="0"/>
              <a:t>Why not?  Possibly because relational databases and SQL were so dominant, and SQL was the language for data integration and data warehousing.  Having a few systems with different data models made enterprise-wide integration difficult.</a:t>
            </a:r>
          </a:p>
          <a:p>
            <a:endParaRPr lang="en-US" dirty="0"/>
          </a:p>
        </p:txBody>
      </p:sp>
    </p:spTree>
    <p:extLst>
      <p:ext uri="{BB962C8B-B14F-4D97-AF65-F5344CB8AC3E}">
        <p14:creationId xmlns:p14="http://schemas.microsoft.com/office/powerpoint/2010/main" val="958369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FF0000"/>
                </a:solidFill>
              </a:rPr>
              <a:t>Polyglot persistence </a:t>
            </a:r>
            <a:r>
              <a:rPr lang="en-US" sz="2800" b="1" dirty="0">
                <a:solidFill>
                  <a:srgbClr val="FF0000"/>
                </a:solidFill>
              </a:rPr>
              <a:t>: </a:t>
            </a:r>
            <a:r>
              <a:rPr lang="en-US" sz="2400" b="1" dirty="0">
                <a:solidFill>
                  <a:srgbClr val="FF0000"/>
                </a:solidFill>
              </a:rPr>
              <a:t>the future of database systems</a:t>
            </a:r>
            <a:endParaRPr lang="en-US" sz="2800" b="1" dirty="0">
              <a:solidFill>
                <a:srgbClr val="FF0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913" y="1853248"/>
            <a:ext cx="6000750" cy="3038475"/>
          </a:xfrm>
        </p:spPr>
      </p:pic>
      <p:sp>
        <p:nvSpPr>
          <p:cNvPr id="6" name="Slide Number Placeholder 5"/>
          <p:cNvSpPr>
            <a:spLocks noGrp="1"/>
          </p:cNvSpPr>
          <p:nvPr>
            <p:ph type="sldNum" sz="quarter" idx="12"/>
          </p:nvPr>
        </p:nvSpPr>
        <p:spPr/>
        <p:txBody>
          <a:bodyPr/>
          <a:lstStyle/>
          <a:p>
            <a:fld id="{D9C8D775-F4DC-4206-9BCB-7FD370A7AFA1}" type="slidenum">
              <a:rPr lang="en-US" smtClean="0"/>
              <a:t>60</a:t>
            </a:fld>
            <a:endParaRPr lang="en-US" dirty="0"/>
          </a:p>
        </p:txBody>
      </p:sp>
      <p:sp>
        <p:nvSpPr>
          <p:cNvPr id="3" name="TextBox 2"/>
          <p:cNvSpPr txBox="1"/>
          <p:nvPr/>
        </p:nvSpPr>
        <p:spPr>
          <a:xfrm>
            <a:off x="2093271" y="5295900"/>
            <a:ext cx="7957563" cy="1200329"/>
          </a:xfrm>
          <a:prstGeom prst="rect">
            <a:avLst/>
          </a:prstGeom>
          <a:noFill/>
        </p:spPr>
        <p:txBody>
          <a:bodyPr wrap="none" rtlCol="0">
            <a:spAutoFit/>
          </a:bodyPr>
          <a:lstStyle/>
          <a:p>
            <a:pPr marL="285750" indent="-285750">
              <a:buFont typeface="Wingdings" panose="05000000000000000000" pitchFamily="2" charset="2"/>
              <a:buChar char="§"/>
            </a:pPr>
            <a:r>
              <a:rPr lang="en-US" sz="2400" dirty="0"/>
              <a:t>Future databases are the combination of SQL &amp; NoSQL</a:t>
            </a:r>
          </a:p>
          <a:p>
            <a:pPr marL="285750" indent="-285750">
              <a:buFont typeface="Wingdings" panose="05000000000000000000" pitchFamily="2" charset="2"/>
              <a:buChar char="§"/>
            </a:pPr>
            <a:r>
              <a:rPr lang="en-US" sz="2400" dirty="0"/>
              <a:t>We still need relational databases </a:t>
            </a:r>
          </a:p>
          <a:p>
            <a:endParaRPr lang="en-US" sz="2400" dirty="0"/>
          </a:p>
        </p:txBody>
      </p:sp>
    </p:spTree>
    <p:extLst>
      <p:ext uri="{BB962C8B-B14F-4D97-AF65-F5344CB8AC3E}">
        <p14:creationId xmlns:p14="http://schemas.microsoft.com/office/powerpoint/2010/main" val="963577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422" y="0"/>
            <a:ext cx="8610600" cy="1293028"/>
          </a:xfrm>
        </p:spPr>
        <p:txBody>
          <a:bodyPr/>
          <a:lstStyle/>
          <a:p>
            <a:r>
              <a:rPr lang="en-US" sz="3600" b="1" dirty="0"/>
              <a:t>Overview of a polygot db</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662" y="1191083"/>
            <a:ext cx="9109038" cy="5610507"/>
          </a:xfrm>
        </p:spPr>
      </p:pic>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C8D775-F4DC-4206-9BCB-7FD370A7AFA1}" type="slidenum">
              <a:rPr lang="en-US" smtClean="0"/>
              <a:t>61</a:t>
            </a:fld>
            <a:endParaRPr lang="en-US" dirty="0"/>
          </a:p>
        </p:txBody>
      </p:sp>
    </p:spTree>
    <p:extLst>
      <p:ext uri="{BB962C8B-B14F-4D97-AF65-F5344CB8AC3E}">
        <p14:creationId xmlns:p14="http://schemas.microsoft.com/office/powerpoint/2010/main" val="104324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solidFill>
                  <a:srgbClr val="FF0000"/>
                </a:solidFill>
              </a:rPr>
              <a:t>Conclusion:</a:t>
            </a:r>
            <a:br>
              <a:rPr lang="en-US" sz="3600" b="1" dirty="0"/>
            </a:br>
            <a:r>
              <a:rPr lang="en-US" sz="3200" b="1" dirty="0"/>
              <a:t>Before you choose NoSQL as a solution</a:t>
            </a:r>
            <a:r>
              <a:rPr lang="en-US" sz="3600" b="1" dirty="0"/>
              <a:t>:</a:t>
            </a:r>
            <a:endParaRPr lang="en-US" sz="2800"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85800" y="2196989"/>
            <a:ext cx="10820400" cy="40181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C8D775-F4DC-4206-9BCB-7FD370A7AFA1}" type="slidenum">
              <a:rPr lang="en-US" smtClean="0"/>
              <a:t>62</a:t>
            </a:fld>
            <a:endParaRPr lang="en-US" dirty="0"/>
          </a:p>
        </p:txBody>
      </p:sp>
    </p:spTree>
    <p:extLst>
      <p:ext uri="{BB962C8B-B14F-4D97-AF65-F5344CB8AC3E}">
        <p14:creationId xmlns:p14="http://schemas.microsoft.com/office/powerpoint/2010/main" val="160758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altLang="en-US"/>
              <a:t>Why NoSQL?</a:t>
            </a:r>
          </a:p>
        </p:txBody>
      </p:sp>
      <p:sp>
        <p:nvSpPr>
          <p:cNvPr id="61442" name="Rectangle 2"/>
          <p:cNvSpPr>
            <a:spLocks noGrp="1" noChangeArrowheads="1"/>
          </p:cNvSpPr>
          <p:nvPr>
            <p:ph idx="1"/>
          </p:nvPr>
        </p:nvSpPr>
        <p:spPr>
          <a:xfrm>
            <a:off x="816769" y="1759148"/>
            <a:ext cx="7358063" cy="5098852"/>
          </a:xfrm>
          <a:ln/>
        </p:spPr>
        <p:txBody>
          <a:bodyPr/>
          <a:lstStyle/>
          <a:p>
            <a:pPr marL="625056"/>
            <a:r>
              <a:rPr lang="en-US" altLang="en-US"/>
              <a:t>Schema-free</a:t>
            </a:r>
          </a:p>
          <a:p>
            <a:pPr marL="625056"/>
            <a:r>
              <a:rPr lang="en-US" altLang="en-US" dirty="0"/>
              <a:t>Massive data stores</a:t>
            </a:r>
          </a:p>
          <a:p>
            <a:pPr marL="625056"/>
            <a:r>
              <a:rPr lang="en-US" altLang="en-US" dirty="0"/>
              <a:t>Scalability </a:t>
            </a:r>
          </a:p>
          <a:p>
            <a:pPr marL="625056"/>
            <a:r>
              <a:rPr lang="en-US" altLang="en-US" dirty="0"/>
              <a:t>Some services simpler to implement than using RDBMS</a:t>
            </a:r>
          </a:p>
          <a:p>
            <a:pPr marL="625056"/>
            <a:r>
              <a:rPr lang="en-US" altLang="en-US" dirty="0"/>
              <a:t>Great fit for many “Web 2.0” services</a:t>
            </a:r>
          </a:p>
        </p:txBody>
      </p:sp>
    </p:spTree>
    <p:extLst>
      <p:ext uri="{BB962C8B-B14F-4D97-AF65-F5344CB8AC3E}">
        <p14:creationId xmlns:p14="http://schemas.microsoft.com/office/powerpoint/2010/main" val="910109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altLang="en-US"/>
              <a:t>Why NOT NoSQL</a:t>
            </a:r>
          </a:p>
        </p:txBody>
      </p:sp>
      <p:sp>
        <p:nvSpPr>
          <p:cNvPr id="63490" name="Rectangle 2"/>
          <p:cNvSpPr>
            <a:spLocks noGrp="1" noChangeArrowheads="1"/>
          </p:cNvSpPr>
          <p:nvPr>
            <p:ph idx="1"/>
          </p:nvPr>
        </p:nvSpPr>
        <p:spPr>
          <a:ln/>
        </p:spPr>
        <p:txBody>
          <a:bodyPr/>
          <a:lstStyle/>
          <a:p>
            <a:pPr marL="625056"/>
            <a:r>
              <a:rPr lang="en-US" altLang="en-US"/>
              <a:t>DRBMS databases and tools are mature</a:t>
            </a:r>
          </a:p>
          <a:p>
            <a:pPr marL="625056"/>
            <a:r>
              <a:rPr lang="en-US" altLang="en-US"/>
              <a:t>NoSQL implementations often “alpha”</a:t>
            </a:r>
          </a:p>
          <a:p>
            <a:pPr marL="625056"/>
            <a:r>
              <a:rPr lang="en-US" altLang="en-US"/>
              <a:t>Data consistency, transactions</a:t>
            </a:r>
          </a:p>
          <a:p>
            <a:pPr marL="625056"/>
            <a:r>
              <a:rPr lang="en-US" altLang="en-US"/>
              <a:t>“Don’t scale until you need it”</a:t>
            </a:r>
          </a:p>
        </p:txBody>
      </p:sp>
    </p:spTree>
    <p:extLst>
      <p:ext uri="{BB962C8B-B14F-4D97-AF65-F5344CB8AC3E}">
        <p14:creationId xmlns:p14="http://schemas.microsoft.com/office/powerpoint/2010/main" val="334705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Grp="1" noChangeArrowheads="1"/>
          </p:cNvSpPr>
          <p:nvPr>
            <p:ph type="title"/>
          </p:nvPr>
        </p:nvSpPr>
        <p:spPr>
          <a:ln/>
        </p:spPr>
        <p:txBody>
          <a:bodyPr/>
          <a:lstStyle/>
          <a:p>
            <a:r>
              <a:rPr lang="en-US" altLang="en-US"/>
              <a:t>RDBMS vs. NoSQL</a:t>
            </a:r>
          </a:p>
        </p:txBody>
      </p:sp>
      <p:sp>
        <p:nvSpPr>
          <p:cNvPr id="65538" name="Rectangle 2"/>
          <p:cNvSpPr>
            <a:spLocks noGrp="1" noChangeArrowheads="1"/>
          </p:cNvSpPr>
          <p:nvPr>
            <p:ph idx="1"/>
          </p:nvPr>
        </p:nvSpPr>
        <p:spPr>
          <a:xfrm>
            <a:off x="494651" y="2205633"/>
            <a:ext cx="7358063" cy="4652367"/>
          </a:xfrm>
          <a:ln/>
        </p:spPr>
        <p:txBody>
          <a:bodyPr/>
          <a:lstStyle/>
          <a:p>
            <a:pPr marL="625056"/>
            <a:r>
              <a:rPr lang="en-US" altLang="en-US" dirty="0"/>
              <a:t>Strong consistency vs. Eventual consistency</a:t>
            </a:r>
          </a:p>
          <a:p>
            <a:pPr marL="625056"/>
            <a:r>
              <a:rPr lang="en-US" altLang="en-US" dirty="0"/>
              <a:t>Big dataset vs. HUGE datasets</a:t>
            </a:r>
          </a:p>
          <a:p>
            <a:pPr marL="625056"/>
            <a:r>
              <a:rPr lang="en-US" altLang="en-US" dirty="0"/>
              <a:t>Scaling is possible vs. Scaling is easy</a:t>
            </a:r>
          </a:p>
          <a:p>
            <a:pPr marL="625056"/>
            <a:r>
              <a:rPr lang="en-US" altLang="en-US" dirty="0"/>
              <a:t>SQL vs. Map-Reduce</a:t>
            </a:r>
          </a:p>
          <a:p>
            <a:pPr marL="625056"/>
            <a:r>
              <a:rPr lang="en-US" altLang="en-US" dirty="0"/>
              <a:t>Good availability vs. Very high availability</a:t>
            </a:r>
          </a:p>
        </p:txBody>
      </p:sp>
    </p:spTree>
    <p:extLst>
      <p:ext uri="{BB962C8B-B14F-4D97-AF65-F5344CB8AC3E}">
        <p14:creationId xmlns:p14="http://schemas.microsoft.com/office/powerpoint/2010/main" val="1951027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84583" y="2193925"/>
            <a:ext cx="5422833" cy="4024313"/>
          </a:xfrm>
          <a:prstGeom prst="rect">
            <a:avLst/>
          </a:prstGeom>
        </p:spPr>
      </p:pic>
    </p:spTree>
    <p:extLst>
      <p:ext uri="{BB962C8B-B14F-4D97-AF65-F5344CB8AC3E}">
        <p14:creationId xmlns:p14="http://schemas.microsoft.com/office/powerpoint/2010/main" val="2117116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a:t>
            </a:r>
          </a:p>
        </p:txBody>
      </p:sp>
      <p:pic>
        <p:nvPicPr>
          <p:cNvPr id="4" name="Content Placeholder 3"/>
          <p:cNvPicPr>
            <a:picLocks noGrp="1" noChangeAspect="1"/>
          </p:cNvPicPr>
          <p:nvPr>
            <p:ph idx="1"/>
          </p:nvPr>
        </p:nvPicPr>
        <p:blipFill>
          <a:blip r:embed="rId2"/>
          <a:stretch>
            <a:fillRect/>
          </a:stretch>
        </p:blipFill>
        <p:spPr>
          <a:xfrm>
            <a:off x="2578475" y="2193925"/>
            <a:ext cx="7035050" cy="4024313"/>
          </a:xfrm>
          <a:prstGeom prst="rect">
            <a:avLst/>
          </a:prstGeom>
        </p:spPr>
      </p:pic>
    </p:spTree>
    <p:extLst>
      <p:ext uri="{BB962C8B-B14F-4D97-AF65-F5344CB8AC3E}">
        <p14:creationId xmlns:p14="http://schemas.microsoft.com/office/powerpoint/2010/main" val="1298572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PRO-SQL</a:t>
            </a:r>
          </a:p>
        </p:txBody>
      </p:sp>
      <p:pic>
        <p:nvPicPr>
          <p:cNvPr id="4" name="Content Placeholder 3"/>
          <p:cNvPicPr>
            <a:picLocks noGrp="1" noChangeAspect="1"/>
          </p:cNvPicPr>
          <p:nvPr>
            <p:ph idx="1"/>
          </p:nvPr>
        </p:nvPicPr>
        <p:blipFill>
          <a:blip r:embed="rId2"/>
          <a:stretch>
            <a:fillRect/>
          </a:stretch>
        </p:blipFill>
        <p:spPr>
          <a:xfrm>
            <a:off x="3061582" y="2193925"/>
            <a:ext cx="6068836" cy="4024313"/>
          </a:xfrm>
          <a:prstGeom prst="rect">
            <a:avLst/>
          </a:prstGeom>
        </p:spPr>
      </p:pic>
    </p:spTree>
    <p:extLst>
      <p:ext uri="{BB962C8B-B14F-4D97-AF65-F5344CB8AC3E}">
        <p14:creationId xmlns:p14="http://schemas.microsoft.com/office/powerpoint/2010/main" val="1849112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SO Good about SQL</a:t>
            </a:r>
          </a:p>
        </p:txBody>
      </p:sp>
      <p:pic>
        <p:nvPicPr>
          <p:cNvPr id="4" name="Content Placeholder 3"/>
          <p:cNvPicPr>
            <a:picLocks noGrp="1" noChangeAspect="1"/>
          </p:cNvPicPr>
          <p:nvPr>
            <p:ph idx="1"/>
          </p:nvPr>
        </p:nvPicPr>
        <p:blipFill>
          <a:blip r:embed="rId2"/>
          <a:stretch>
            <a:fillRect/>
          </a:stretch>
        </p:blipFill>
        <p:spPr>
          <a:xfrm>
            <a:off x="1610920" y="2193925"/>
            <a:ext cx="8970159" cy="4024313"/>
          </a:xfrm>
          <a:prstGeom prst="rect">
            <a:avLst/>
          </a:prstGeom>
        </p:spPr>
      </p:pic>
    </p:spTree>
    <p:extLst>
      <p:ext uri="{BB962C8B-B14F-4D97-AF65-F5344CB8AC3E}">
        <p14:creationId xmlns:p14="http://schemas.microsoft.com/office/powerpoint/2010/main" val="208418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26768" y="1392382"/>
            <a:ext cx="6384765" cy="4022725"/>
          </a:xfrm>
          <a:prstGeom prst="rect">
            <a:avLst/>
          </a:prstGeom>
        </p:spPr>
      </p:pic>
    </p:spTree>
    <p:extLst>
      <p:ext uri="{BB962C8B-B14F-4D97-AF65-F5344CB8AC3E}">
        <p14:creationId xmlns:p14="http://schemas.microsoft.com/office/powerpoint/2010/main" val="9718685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Pro-NOSQL</a:t>
            </a:r>
          </a:p>
        </p:txBody>
      </p:sp>
      <p:pic>
        <p:nvPicPr>
          <p:cNvPr id="4" name="Content Placeholder 3"/>
          <p:cNvPicPr>
            <a:picLocks noGrp="1" noChangeAspect="1"/>
          </p:cNvPicPr>
          <p:nvPr>
            <p:ph idx="1"/>
          </p:nvPr>
        </p:nvPicPr>
        <p:blipFill>
          <a:blip r:embed="rId2"/>
          <a:stretch>
            <a:fillRect/>
          </a:stretch>
        </p:blipFill>
        <p:spPr>
          <a:xfrm>
            <a:off x="3660399" y="2193925"/>
            <a:ext cx="7279825" cy="4024313"/>
          </a:xfrm>
          <a:prstGeom prst="rect">
            <a:avLst/>
          </a:prstGeom>
        </p:spPr>
      </p:pic>
    </p:spTree>
    <p:extLst>
      <p:ext uri="{BB962C8B-B14F-4D97-AF65-F5344CB8AC3E}">
        <p14:creationId xmlns:p14="http://schemas.microsoft.com/office/powerpoint/2010/main" val="59497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75004" y="1381990"/>
            <a:ext cx="8514222" cy="4022725"/>
          </a:xfrm>
          <a:prstGeom prst="rect">
            <a:avLst/>
          </a:prstGeom>
        </p:spPr>
      </p:pic>
    </p:spTree>
    <p:extLst>
      <p:ext uri="{BB962C8B-B14F-4D97-AF65-F5344CB8AC3E}">
        <p14:creationId xmlns:p14="http://schemas.microsoft.com/office/powerpoint/2010/main" val="414863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7357" y="2193925"/>
            <a:ext cx="8997285" cy="4024313"/>
          </a:xfrm>
          <a:prstGeom prst="rect">
            <a:avLst/>
          </a:prstGeom>
        </p:spPr>
      </p:pic>
    </p:spTree>
    <p:extLst>
      <p:ext uri="{BB962C8B-B14F-4D97-AF65-F5344CB8AC3E}">
        <p14:creationId xmlns:p14="http://schemas.microsoft.com/office/powerpoint/2010/main" val="54629491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2098</TotalTime>
  <Words>3127</Words>
  <Application>Microsoft Macintosh PowerPoint</Application>
  <PresentationFormat>Widescreen</PresentationFormat>
  <Paragraphs>439</Paragraphs>
  <Slides>70</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70</vt:i4>
      </vt:variant>
    </vt:vector>
  </HeadingPairs>
  <TitlesOfParts>
    <vt:vector size="81" baseType="lpstr">
      <vt:lpstr>Arial</vt:lpstr>
      <vt:lpstr>Calibri</vt:lpstr>
      <vt:lpstr>Calibri Light</vt:lpstr>
      <vt:lpstr>Century Gothic</vt:lpstr>
      <vt:lpstr>Consolas</vt:lpstr>
      <vt:lpstr>Lucida Grande</vt:lpstr>
      <vt:lpstr>Wingdings</vt:lpstr>
      <vt:lpstr>Wingdings 2</vt:lpstr>
      <vt:lpstr>HDOfficeLightV0</vt:lpstr>
      <vt:lpstr>1_HDOfficeLightV0</vt:lpstr>
      <vt:lpstr>Vapor Trail</vt:lpstr>
      <vt:lpstr>NoSQL</vt:lpstr>
      <vt:lpstr>an application:  a database with a front-end</vt:lpstr>
      <vt:lpstr>an application:  a database with a front-end</vt:lpstr>
      <vt:lpstr>Relational databases </vt:lpstr>
      <vt:lpstr>Era of Distributed Computing</vt:lpstr>
      <vt:lpstr>NOSQL ORIGINS</vt:lpstr>
      <vt:lpstr>PowerPoint Presentation</vt:lpstr>
      <vt:lpstr>PowerPoint Presentation</vt:lpstr>
      <vt:lpstr>PowerPoint Presentation</vt:lpstr>
      <vt:lpstr>Why Suddenly NOSQL NOW?</vt:lpstr>
      <vt:lpstr>Rise of Big data</vt:lpstr>
      <vt:lpstr>Rise of Big data</vt:lpstr>
      <vt:lpstr>Rise of Big data</vt:lpstr>
      <vt:lpstr>PowerPoint Presentation</vt:lpstr>
      <vt:lpstr>NoSQL why, what and when?  </vt:lpstr>
      <vt:lpstr>Characteristics of NoSQL databases  </vt:lpstr>
      <vt:lpstr>Characteristics of NoSQL databases  </vt:lpstr>
      <vt:lpstr>NoSQL is getting more &amp; more popular</vt:lpstr>
      <vt:lpstr>What is a schema-less datamodel?</vt:lpstr>
      <vt:lpstr>What is a schema-less datamodel?</vt:lpstr>
      <vt:lpstr>What is Aggregation?</vt:lpstr>
      <vt:lpstr>What is Aggregation?</vt:lpstr>
      <vt:lpstr>What is Aggregation?</vt:lpstr>
      <vt:lpstr>What is Aggregation?</vt:lpstr>
      <vt:lpstr>NoSQL Categories</vt:lpstr>
      <vt:lpstr>Key-value data model</vt:lpstr>
      <vt:lpstr>Key-value data model</vt:lpstr>
      <vt:lpstr>Column family data model</vt:lpstr>
      <vt:lpstr>DOCUMENT STORE: introducing mongodb</vt:lpstr>
      <vt:lpstr>solving the “impedance mismatch” problem</vt:lpstr>
      <vt:lpstr>solving the “impedance mismatch” problem</vt:lpstr>
      <vt:lpstr>Aggregate-Oriented Databases: Document Stores</vt:lpstr>
      <vt:lpstr>Document-based datamodel</vt:lpstr>
      <vt:lpstr>Overview of a Document-based datamodel</vt:lpstr>
      <vt:lpstr>PowerPoint Presentation</vt:lpstr>
      <vt:lpstr>PowerPoint Presentation</vt:lpstr>
      <vt:lpstr>Overview of a Document-based datamodel</vt:lpstr>
      <vt:lpstr>A sample MongoDB query</vt:lpstr>
      <vt:lpstr>benefits of aggregate-orientation</vt:lpstr>
      <vt:lpstr>LESS NEED FOR ACID</vt:lpstr>
      <vt:lpstr>Aggregate-Oriented DBs pro-and-con</vt:lpstr>
      <vt:lpstr>Column family data model</vt:lpstr>
      <vt:lpstr>what google needed</vt:lpstr>
      <vt:lpstr>how bigtable/Hbase works</vt:lpstr>
      <vt:lpstr>Example column-family-oriented database</vt:lpstr>
      <vt:lpstr>benefits</vt:lpstr>
      <vt:lpstr>Graph data model</vt:lpstr>
      <vt:lpstr>GRAPH DATABASES</vt:lpstr>
      <vt:lpstr>PowerPoint Presentation</vt:lpstr>
      <vt:lpstr>PowerPoint Presentation</vt:lpstr>
      <vt:lpstr>PowerPoint Presentation</vt:lpstr>
      <vt:lpstr>PowerPoint Presentation</vt:lpstr>
      <vt:lpstr>PowerPoint Presentation</vt:lpstr>
      <vt:lpstr>review: types and qualities of Nosql databases</vt:lpstr>
      <vt:lpstr>size of data × speed of query</vt:lpstr>
      <vt:lpstr>PowerPoint Presentation</vt:lpstr>
      <vt:lpstr>common characteristics of nosql</vt:lpstr>
      <vt:lpstr>Aggregate-oriented vs Column-oriented</vt:lpstr>
      <vt:lpstr>RDBMS vs nosql</vt:lpstr>
      <vt:lpstr>Polyglot persistence : the future of database systems</vt:lpstr>
      <vt:lpstr>Overview of a polygot db</vt:lpstr>
      <vt:lpstr>Conclusion: Before you choose NoSQL as a solution:</vt:lpstr>
      <vt:lpstr>Why NoSQL?</vt:lpstr>
      <vt:lpstr>Why NOT NoSQL</vt:lpstr>
      <vt:lpstr>RDBMS vs. NoSQL</vt:lpstr>
      <vt:lpstr>PowerPoint Presentation</vt:lpstr>
      <vt:lpstr>BASICS</vt:lpstr>
      <vt:lpstr>PRO-SQL</vt:lpstr>
      <vt:lpstr>Not SO Good about SQL</vt:lpstr>
      <vt:lpstr>Pro-NOSQL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dc:title>
  <dc:subject/>
  <dc:creator/>
  <cp:keywords/>
  <dc:description/>
  <cp:lastModifiedBy>Raghu Raman Bhattathirippad</cp:lastModifiedBy>
  <cp:revision>134</cp:revision>
  <dcterms:created xsi:type="dcterms:W3CDTF">2016-03-08T02:04:33Z</dcterms:created>
  <dcterms:modified xsi:type="dcterms:W3CDTF">2025-11-20T05:15:07Z</dcterms:modified>
  <cp:category/>
</cp:coreProperties>
</file>